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59" r:id="rId6"/>
    <p:sldId id="273" r:id="rId7"/>
    <p:sldId id="274" r:id="rId8"/>
    <p:sldId id="275" r:id="rId9"/>
    <p:sldId id="276" r:id="rId10"/>
    <p:sldId id="277" r:id="rId11"/>
    <p:sldId id="278" r:id="rId12"/>
    <p:sldId id="279" r:id="rId13"/>
    <p:sldId id="291" r:id="rId14"/>
    <p:sldId id="280" r:id="rId15"/>
    <p:sldId id="281" r:id="rId16"/>
    <p:sldId id="282" r:id="rId17"/>
    <p:sldId id="283" r:id="rId18"/>
    <p:sldId id="284" r:id="rId19"/>
    <p:sldId id="285" r:id="rId20"/>
    <p:sldId id="286" r:id="rId21"/>
    <p:sldId id="287" r:id="rId22"/>
    <p:sldId id="288" r:id="rId23"/>
    <p:sldId id="292" r:id="rId24"/>
    <p:sldId id="293" r:id="rId25"/>
    <p:sldId id="289"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7385F"/>
    <a:srgbClr val="132D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58" autoAdjust="0"/>
  </p:normalViewPr>
  <p:slideViewPr>
    <p:cSldViewPr>
      <p:cViewPr>
        <p:scale>
          <a:sx n="77" d="100"/>
          <a:sy n="77" d="100"/>
        </p:scale>
        <p:origin x="-9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2060848"/>
            <a:ext cx="8229600" cy="4065315"/>
          </a:xfrm>
          <a:prstGeom prst="rect">
            <a:avLst/>
          </a:prstGeom>
        </p:spPr>
        <p:txBody>
          <a:bodyPr vert="horz" lIns="91440" tIns="45720" rIns="91440" bIns="45720" rtlCol="0">
            <a:normAutofit/>
          </a:bodyPr>
          <a:lstStyle/>
          <a:p>
            <a:pPr lvl="0"/>
            <a:r>
              <a:rPr lang="en-US" dirty="0" smtClean="0"/>
              <a:t>Strategic Managerial Accounting: hospitality, tourism &amp; events applications 6e</a:t>
            </a:r>
          </a:p>
          <a:p>
            <a:pPr lvl="0"/>
            <a:endParaRPr lang="cy-GB" dirty="0" smtClean="0"/>
          </a:p>
          <a:p>
            <a:pPr lvl="0"/>
            <a:endParaRPr lang="en-US" dirty="0"/>
          </a:p>
        </p:txBody>
      </p:sp>
      <p:sp>
        <p:nvSpPr>
          <p:cNvPr id="7" name="Text Box 14"/>
          <p:cNvSpPr txBox="1">
            <a:spLocks noChangeArrowheads="1"/>
          </p:cNvSpPr>
          <p:nvPr userDrawn="1"/>
        </p:nvSpPr>
        <p:spPr bwMode="auto">
          <a:xfrm>
            <a:off x="2039938" y="6497638"/>
            <a:ext cx="7104062" cy="360362"/>
          </a:xfrm>
          <a:prstGeom prst="rect">
            <a:avLst/>
          </a:prstGeom>
          <a:noFill/>
          <a:ln w="9525">
            <a:noFill/>
            <a:miter lim="800000"/>
            <a:headEnd/>
            <a:tailEnd/>
          </a:ln>
          <a:effectLst/>
        </p:spPr>
        <p:txBody>
          <a:bodyPr/>
          <a:lstStyle/>
          <a:p>
            <a:pPr algn="r" eaLnBrk="0" hangingPunct="0"/>
            <a:r>
              <a:rPr lang="en-GB" sz="900" dirty="0">
                <a:solidFill>
                  <a:schemeClr val="tx1"/>
                </a:solidFill>
                <a:latin typeface="Arial" pitchFamily="34" charset="0"/>
                <a:cs typeface="Arial" pitchFamily="34" charset="0"/>
              </a:rPr>
              <a:t>© </a:t>
            </a:r>
            <a:r>
              <a:rPr lang="en-GB" sz="900" dirty="0" smtClean="0">
                <a:solidFill>
                  <a:schemeClr val="tx1"/>
                </a:solidFill>
                <a:latin typeface="Arial" pitchFamily="34" charset="0"/>
                <a:cs typeface="Arial" pitchFamily="34" charset="0"/>
              </a:rPr>
              <a:t>2012 Jones </a:t>
            </a:r>
            <a:r>
              <a:rPr lang="en-GB" sz="900" dirty="0">
                <a:solidFill>
                  <a:schemeClr val="tx1"/>
                </a:solidFill>
                <a:latin typeface="Arial" pitchFamily="34" charset="0"/>
                <a:cs typeface="Arial" pitchFamily="34" charset="0"/>
              </a:rPr>
              <a:t>et al: </a:t>
            </a:r>
            <a:r>
              <a:rPr lang="en-GB" sz="900" i="1" dirty="0" smtClean="0">
                <a:solidFill>
                  <a:schemeClr val="tx1"/>
                </a:solidFill>
                <a:latin typeface="Arial" pitchFamily="34" charset="0"/>
                <a:cs typeface="Arial" pitchFamily="34" charset="0"/>
              </a:rPr>
              <a:t>Strategic</a:t>
            </a:r>
            <a:r>
              <a:rPr lang="en-GB" sz="900" i="1" baseline="0" dirty="0" smtClean="0">
                <a:solidFill>
                  <a:schemeClr val="tx1"/>
                </a:solidFill>
                <a:latin typeface="Arial" pitchFamily="34" charset="0"/>
                <a:cs typeface="Arial" pitchFamily="34" charset="0"/>
              </a:rPr>
              <a:t> Managerial Accounting: </a:t>
            </a:r>
            <a:r>
              <a:rPr lang="en-US" sz="900" i="1" dirty="0" smtClean="0">
                <a:solidFill>
                  <a:schemeClr val="tx1"/>
                </a:solidFill>
                <a:latin typeface="Arial" pitchFamily="34" charset="0"/>
                <a:cs typeface="Arial" pitchFamily="34" charset="0"/>
              </a:rPr>
              <a:t>Hospitality, Tourism &amp; Events Applications</a:t>
            </a:r>
            <a:r>
              <a:rPr lang="en-GB" sz="900" i="1" dirty="0" smtClean="0">
                <a:solidFill>
                  <a:schemeClr val="tx1"/>
                </a:solidFill>
                <a:latin typeface="Arial" pitchFamily="34" charset="0"/>
                <a:cs typeface="Arial" pitchFamily="34" charset="0"/>
              </a:rPr>
              <a:t> </a:t>
            </a:r>
            <a:r>
              <a:rPr lang="en-GB" sz="900" dirty="0" smtClean="0">
                <a:solidFill>
                  <a:schemeClr val="tx1"/>
                </a:solidFill>
                <a:latin typeface="Arial" pitchFamily="34" charset="0"/>
                <a:cs typeface="Arial" pitchFamily="34" charset="0"/>
              </a:rPr>
              <a:t>6thedition</a:t>
            </a:r>
            <a:r>
              <a:rPr lang="en-GB" sz="900" dirty="0">
                <a:solidFill>
                  <a:schemeClr val="tx1"/>
                </a:solidFill>
                <a:latin typeface="Arial" pitchFamily="34" charset="0"/>
                <a:cs typeface="Arial" pitchFamily="34" charset="0"/>
              </a:rPr>
              <a:t>, </a:t>
            </a:r>
            <a:r>
              <a:rPr lang="en-GB" sz="900" dirty="0" err="1" smtClean="0">
                <a:solidFill>
                  <a:schemeClr val="tx1"/>
                </a:solidFill>
                <a:latin typeface="Arial" pitchFamily="34" charset="0"/>
                <a:cs typeface="Arial" pitchFamily="34" charset="0"/>
              </a:rPr>
              <a:t>Goodfellow</a:t>
            </a:r>
            <a:r>
              <a:rPr lang="en-GB" sz="900" dirty="0" smtClean="0">
                <a:solidFill>
                  <a:schemeClr val="tx1"/>
                </a:solidFill>
                <a:latin typeface="Arial" pitchFamily="34" charset="0"/>
                <a:cs typeface="Arial" pitchFamily="34" charset="0"/>
              </a:rPr>
              <a:t> </a:t>
            </a:r>
            <a:r>
              <a:rPr lang="en-GB" sz="900" dirty="0">
                <a:solidFill>
                  <a:schemeClr val="tx1"/>
                </a:solidFill>
                <a:latin typeface="Arial" pitchFamily="34" charset="0"/>
                <a:cs typeface="Arial" pitchFamily="34" charset="0"/>
              </a:rPr>
              <a:t>Publishers</a:t>
            </a:r>
          </a:p>
        </p:txBody>
      </p:sp>
      <p:pic>
        <p:nvPicPr>
          <p:cNvPr id="8" name="Picture 7" descr="GP_JONES_WEB.jpg"/>
          <p:cNvPicPr>
            <a:picLocks noChangeAspect="1"/>
          </p:cNvPicPr>
          <p:nvPr userDrawn="1"/>
        </p:nvPicPr>
        <p:blipFill>
          <a:blip r:embed="rId3" cstate="print"/>
          <a:stretch>
            <a:fillRect/>
          </a:stretch>
        </p:blipFill>
        <p:spPr>
          <a:xfrm>
            <a:off x="7452320" y="260647"/>
            <a:ext cx="1276475" cy="1662841"/>
          </a:xfrm>
          <a:prstGeom prst="rect">
            <a:avLst/>
          </a:prstGeom>
        </p:spPr>
      </p:pic>
      <p:pic>
        <p:nvPicPr>
          <p:cNvPr id="9" name="Picture 8" descr="GP LOGO1.jpg"/>
          <p:cNvPicPr>
            <a:picLocks noChangeAspect="1"/>
          </p:cNvPicPr>
          <p:nvPr userDrawn="1"/>
        </p:nvPicPr>
        <p:blipFill>
          <a:blip r:embed="rId4" cstate="print"/>
          <a:stretch>
            <a:fillRect/>
          </a:stretch>
        </p:blipFill>
        <p:spPr>
          <a:xfrm>
            <a:off x="395536" y="6165304"/>
            <a:ext cx="504056" cy="48534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3200" kern="1200">
          <a:solidFill>
            <a:schemeClr val="tx1"/>
          </a:solidFill>
          <a:latin typeface="Verdana" pitchFamily="34" charset="0"/>
          <a:ea typeface="+mj-ea"/>
          <a:cs typeface="+mj-cs"/>
        </a:defRPr>
      </a:lvl1pPr>
    </p:titleStyle>
    <p:bodyStyle>
      <a:lvl1pPr marL="342900" indent="-342900" algn="ctr" defTabSz="914400" rtl="0" eaLnBrk="1" latinLnBrk="0" hangingPunct="1">
        <a:spcBef>
          <a:spcPct val="20000"/>
        </a:spcBef>
        <a:buFont typeface="Arial" pitchFamily="34" charset="0"/>
        <a:buNone/>
        <a:defRPr sz="3200" b="1" kern="1200" baseline="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file:///\\localhost\Users\helen\Documents\Helen's%20Work%20Files\A%20Research\New%20Book%20SMA%20Jonesetal\PowerpointSlides\Macintosh%20HD:Users:helen:Documents:Helen's%20Work%20Files:A%20Research:New%20Book%20SMA%20Jonesetal:Final%20Manuscript:managerial%20Accounting%20Manuscript%20July%202012.docx!OLE_LINK3"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Chapter 3</a:t>
            </a:r>
            <a:endParaRPr lang="en-US" b="1" dirty="0">
              <a:solidFill>
                <a:schemeClr val="bg1"/>
              </a:solidFill>
            </a:endParaRPr>
          </a:p>
        </p:txBody>
      </p:sp>
      <p:sp>
        <p:nvSpPr>
          <p:cNvPr id="3" name="Subtitle 2"/>
          <p:cNvSpPr>
            <a:spLocks noGrp="1"/>
          </p:cNvSpPr>
          <p:nvPr>
            <p:ph type="subTitle" idx="1"/>
          </p:nvPr>
        </p:nvSpPr>
        <p:spPr>
          <a:xfrm>
            <a:off x="683568" y="2060848"/>
            <a:ext cx="8064896" cy="3816424"/>
          </a:xfrm>
          <a:solidFill>
            <a:schemeClr val="tx2">
              <a:lumMod val="50000"/>
            </a:schemeClr>
          </a:solidFill>
        </p:spPr>
        <p:txBody>
          <a:bodyPr/>
          <a:lstStyle/>
          <a:p>
            <a:endParaRPr lang="en-US" dirty="0" smtClean="0">
              <a:solidFill>
                <a:schemeClr val="bg1"/>
              </a:solidFill>
            </a:endParaRPr>
          </a:p>
          <a:p>
            <a:endParaRPr lang="en-US" dirty="0" smtClean="0">
              <a:solidFill>
                <a:schemeClr val="bg1"/>
              </a:solidFill>
            </a:endParaRPr>
          </a:p>
          <a:p>
            <a:r>
              <a:rPr lang="en-US" dirty="0" smtClean="0">
                <a:solidFill>
                  <a:schemeClr val="bg1"/>
                </a:solidFill>
              </a:rPr>
              <a:t>Cost and their </a:t>
            </a:r>
            <a:r>
              <a:rPr lang="en-US" dirty="0" err="1" smtClean="0">
                <a:solidFill>
                  <a:schemeClr val="bg1"/>
                </a:solidFill>
              </a:rPr>
              <a:t>behaviour</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Relevant Range</a:t>
            </a:r>
            <a:endParaRPr lang="en-US" b="1" dirty="0">
              <a:solidFill>
                <a:schemeClr val="bg1"/>
              </a:solidFill>
            </a:endParaRPr>
          </a:p>
        </p:txBody>
      </p:sp>
      <p:sp>
        <p:nvSpPr>
          <p:cNvPr id="3" name="Subtitle 2"/>
          <p:cNvSpPr>
            <a:spLocks noGrp="1"/>
          </p:cNvSpPr>
          <p:nvPr>
            <p:ph type="subTitle" idx="1"/>
          </p:nvPr>
        </p:nvSpPr>
        <p:spPr>
          <a:xfrm>
            <a:off x="683568" y="2060848"/>
            <a:ext cx="8064896" cy="3960440"/>
          </a:xfrm>
        </p:spPr>
        <p:txBody>
          <a:bodyPr>
            <a:normAutofit fontScale="47500" lnSpcReduction="20000"/>
          </a:bodyPr>
          <a:lstStyle/>
          <a:p>
            <a:pPr marL="457200" indent="-457200" algn="l">
              <a:buFont typeface="Wingdings" pitchFamily="2" charset="2"/>
              <a:buChar char="Ø"/>
            </a:pPr>
            <a:r>
              <a:rPr lang="en-GB" sz="6400" b="0" dirty="0" smtClean="0">
                <a:solidFill>
                  <a:schemeClr val="tx2">
                    <a:lumMod val="75000"/>
                  </a:schemeClr>
                </a:solidFill>
              </a:rPr>
              <a:t>Assumptions </a:t>
            </a:r>
            <a:r>
              <a:rPr lang="en-GB" sz="6400" b="0" dirty="0">
                <a:solidFill>
                  <a:schemeClr val="tx2">
                    <a:lumMod val="75000"/>
                  </a:schemeClr>
                </a:solidFill>
              </a:rPr>
              <a:t>about cost behaviour can only be reliable within specific circumstances and particular range of </a:t>
            </a:r>
            <a:r>
              <a:rPr lang="en-GB" sz="6400" b="0" dirty="0" smtClean="0">
                <a:solidFill>
                  <a:schemeClr val="tx2">
                    <a:lumMod val="75000"/>
                  </a:schemeClr>
                </a:solidFill>
              </a:rPr>
              <a:t>activity.</a:t>
            </a:r>
          </a:p>
          <a:p>
            <a:pPr marL="457200" indent="-457200" algn="l">
              <a:buFont typeface="Wingdings" pitchFamily="2" charset="2"/>
              <a:buChar char="Ø"/>
            </a:pPr>
            <a:r>
              <a:rPr lang="en-GB" sz="6400" b="0" dirty="0">
                <a:solidFill>
                  <a:schemeClr val="tx2">
                    <a:lumMod val="75000"/>
                  </a:schemeClr>
                </a:solidFill>
              </a:rPr>
              <a:t>This specific range of activity is called the relevant range</a:t>
            </a:r>
            <a:r>
              <a:rPr lang="en-GB" sz="6400" b="0" dirty="0" smtClean="0">
                <a:solidFill>
                  <a:schemeClr val="tx2">
                    <a:lumMod val="75000"/>
                  </a:schemeClr>
                </a:solidFill>
              </a:rPr>
              <a:t>.</a:t>
            </a:r>
          </a:p>
          <a:p>
            <a:pPr marL="457200" indent="-457200" algn="l">
              <a:buFont typeface="Wingdings" pitchFamily="2" charset="2"/>
              <a:buChar char="Ø"/>
            </a:pPr>
            <a:r>
              <a:rPr lang="en-GB" sz="6400" b="0" dirty="0" smtClean="0">
                <a:solidFill>
                  <a:schemeClr val="tx2">
                    <a:lumMod val="75000"/>
                  </a:schemeClr>
                </a:solidFill>
              </a:rPr>
              <a:t>Behaviour </a:t>
            </a:r>
            <a:r>
              <a:rPr lang="en-GB" sz="6400" b="0" dirty="0">
                <a:solidFill>
                  <a:schemeClr val="tx2">
                    <a:lumMod val="75000"/>
                  </a:schemeClr>
                </a:solidFill>
              </a:rPr>
              <a:t>of costs outside this range of activity is unknown and likely to </a:t>
            </a:r>
            <a:r>
              <a:rPr lang="en-GB" sz="6400" b="0" dirty="0" smtClean="0">
                <a:solidFill>
                  <a:schemeClr val="tx2">
                    <a:lumMod val="75000"/>
                  </a:schemeClr>
                </a:solidFill>
              </a:rPr>
              <a:t>change.</a:t>
            </a:r>
            <a:endParaRPr lang="en-GB" sz="6400" b="0" dirty="0">
              <a:solidFill>
                <a:schemeClr val="tx2">
                  <a:lumMod val="75000"/>
                </a:schemeClr>
              </a:solidFill>
            </a:endParaRPr>
          </a:p>
          <a:p>
            <a:pPr algn="l"/>
            <a:endParaRPr lang="en-GB" sz="6400" b="0" dirty="0">
              <a:solidFill>
                <a:schemeClr val="tx2">
                  <a:lumMod val="75000"/>
                </a:schemeClr>
              </a:solidFill>
            </a:endParaRPr>
          </a:p>
          <a:p>
            <a:pPr algn="l"/>
            <a:endParaRPr lang="en-US" dirty="0">
              <a:solidFill>
                <a:schemeClr val="tx2">
                  <a:lumMod val="75000"/>
                </a:schemeClr>
              </a:solidFill>
            </a:endParaRPr>
          </a:p>
        </p:txBody>
      </p:sp>
    </p:spTree>
    <p:extLst>
      <p:ext uri="{BB962C8B-B14F-4D97-AF65-F5344CB8AC3E}">
        <p14:creationId xmlns:p14="http://schemas.microsoft.com/office/powerpoint/2010/main" xmlns="" val="56921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Relevant Range</a:t>
            </a:r>
            <a:endParaRPr lang="en-US" b="1" dirty="0">
              <a:solidFill>
                <a:schemeClr val="bg1"/>
              </a:solidFill>
            </a:endParaRPr>
          </a:p>
        </p:txBody>
      </p:sp>
      <p:pic>
        <p:nvPicPr>
          <p:cNvPr id="4" name="Picture 3" descr="Fig3_6.png"/>
          <p:cNvPicPr>
            <a:picLocks noChangeAspect="1"/>
          </p:cNvPicPr>
          <p:nvPr/>
        </p:nvPicPr>
        <p:blipFill>
          <a:blip r:embed="rId2" cstate="print"/>
          <a:stretch>
            <a:fillRect/>
          </a:stretch>
        </p:blipFill>
        <p:spPr>
          <a:xfrm>
            <a:off x="1619672" y="1916832"/>
            <a:ext cx="5328592" cy="4610990"/>
          </a:xfrm>
          <a:prstGeom prst="rect">
            <a:avLst/>
          </a:prstGeom>
        </p:spPr>
      </p:pic>
    </p:spTree>
    <p:extLst>
      <p:ext uri="{BB962C8B-B14F-4D97-AF65-F5344CB8AC3E}">
        <p14:creationId xmlns:p14="http://schemas.microsoft.com/office/powerpoint/2010/main" xmlns="" val="963406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Cost functions and cost estimation</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8064896" cy="3960440"/>
          </a:xfrm>
        </p:spPr>
        <p:txBody>
          <a:bodyPr>
            <a:normAutofit fontScale="40000" lnSpcReduction="20000"/>
          </a:bodyPr>
          <a:lstStyle/>
          <a:p>
            <a:pPr marL="457200" indent="-457200" algn="l">
              <a:buFont typeface="Wingdings" pitchFamily="2" charset="2"/>
              <a:buChar char="Ø"/>
            </a:pPr>
            <a:r>
              <a:rPr lang="en-GB" sz="6300" b="0" dirty="0" smtClean="0">
                <a:solidFill>
                  <a:schemeClr val="tx2">
                    <a:lumMod val="75000"/>
                  </a:schemeClr>
                </a:solidFill>
              </a:rPr>
              <a:t>Cost behaviours have been shown as linear cost functions, </a:t>
            </a:r>
            <a:r>
              <a:rPr lang="en-GB" sz="6300" b="0" dirty="0">
                <a:solidFill>
                  <a:schemeClr val="tx2">
                    <a:lumMod val="75000"/>
                  </a:schemeClr>
                </a:solidFill>
              </a:rPr>
              <a:t>i.e. take the form of a continuous straight line </a:t>
            </a:r>
          </a:p>
          <a:p>
            <a:pPr marL="457200" indent="-457200" algn="l">
              <a:buFont typeface="Wingdings" pitchFamily="2" charset="2"/>
              <a:buChar char="Ø"/>
            </a:pPr>
            <a:r>
              <a:rPr lang="en-GB" sz="6300" b="0" dirty="0">
                <a:solidFill>
                  <a:schemeClr val="tx2">
                    <a:lumMod val="75000"/>
                  </a:schemeClr>
                </a:solidFill>
              </a:rPr>
              <a:t>In reality cost functions are usually curvilinear but then cost computations can become extremely complex . </a:t>
            </a:r>
            <a:endParaRPr lang="en-GB" sz="6000" b="0" dirty="0">
              <a:solidFill>
                <a:schemeClr val="tx2">
                  <a:lumMod val="75000"/>
                </a:schemeClr>
              </a:solidFill>
            </a:endParaRPr>
          </a:p>
          <a:p>
            <a:pPr marL="457200" indent="-457200" algn="l">
              <a:buFont typeface="Wingdings" pitchFamily="2" charset="2"/>
              <a:buChar char="Ø"/>
            </a:pPr>
            <a:r>
              <a:rPr lang="en-GB" sz="6000" b="0" dirty="0">
                <a:solidFill>
                  <a:schemeClr val="tx2">
                    <a:lumMod val="75000"/>
                  </a:schemeClr>
                </a:solidFill>
              </a:rPr>
              <a:t>Linear approximations have been found to be realistic interpretations of cost behaviour </a:t>
            </a:r>
            <a:r>
              <a:rPr lang="en-GB" sz="6000" b="0" dirty="0" smtClean="0">
                <a:solidFill>
                  <a:schemeClr val="tx2">
                    <a:lumMod val="75000"/>
                  </a:schemeClr>
                </a:solidFill>
              </a:rPr>
              <a:t>patterns; </a:t>
            </a:r>
            <a:r>
              <a:rPr lang="en-GB" sz="6000" b="0" dirty="0">
                <a:solidFill>
                  <a:schemeClr val="tx2">
                    <a:lumMod val="75000"/>
                  </a:schemeClr>
                </a:solidFill>
              </a:rPr>
              <a:t>these are used for decision making.</a:t>
            </a:r>
          </a:p>
          <a:p>
            <a:pPr marL="457200" indent="-457200" algn="l">
              <a:buFont typeface="Wingdings" pitchFamily="2" charset="2"/>
              <a:buChar char="Ø"/>
            </a:pPr>
            <a:r>
              <a:rPr lang="en-US" sz="6000" b="0" dirty="0" smtClean="0">
                <a:solidFill>
                  <a:schemeClr val="tx2">
                    <a:lumMod val="75000"/>
                  </a:schemeClr>
                </a:solidFill>
              </a:rPr>
              <a:t>T</a:t>
            </a:r>
            <a:r>
              <a:rPr lang="en-GB" sz="6000" b="0" dirty="0" smtClean="0">
                <a:solidFill>
                  <a:schemeClr val="tx2">
                    <a:lumMod val="75000"/>
                  </a:schemeClr>
                </a:solidFill>
              </a:rPr>
              <a:t>here are three key methods for estimating costs:- High/Low, </a:t>
            </a:r>
            <a:r>
              <a:rPr lang="en-GB" sz="6000" b="0" dirty="0" err="1" smtClean="0">
                <a:solidFill>
                  <a:schemeClr val="tx2">
                    <a:lumMod val="75000"/>
                  </a:schemeClr>
                </a:solidFill>
              </a:rPr>
              <a:t>Scattergraph</a:t>
            </a:r>
            <a:r>
              <a:rPr lang="en-GB" sz="6000" b="0" dirty="0" smtClean="0">
                <a:solidFill>
                  <a:schemeClr val="tx2">
                    <a:lumMod val="75000"/>
                  </a:schemeClr>
                </a:solidFill>
              </a:rPr>
              <a:t> and Linear Regression.</a:t>
            </a:r>
            <a:endParaRPr lang="en-GB" sz="6100" b="0" dirty="0">
              <a:solidFill>
                <a:schemeClr val="tx2">
                  <a:lumMod val="75000"/>
                </a:schemeClr>
              </a:solidFill>
            </a:endParaRPr>
          </a:p>
          <a:p>
            <a:pPr algn="l"/>
            <a:endParaRPr lang="en-GB" sz="6100" b="0" dirty="0">
              <a:solidFill>
                <a:schemeClr val="tx2">
                  <a:lumMod val="75000"/>
                </a:schemeClr>
              </a:solidFill>
            </a:endParaRPr>
          </a:p>
          <a:p>
            <a:pPr algn="l"/>
            <a:endParaRPr lang="en-US" dirty="0">
              <a:solidFill>
                <a:schemeClr val="tx2">
                  <a:lumMod val="75000"/>
                </a:schemeClr>
              </a:solidFill>
            </a:endParaRPr>
          </a:p>
        </p:txBody>
      </p:sp>
    </p:spTree>
    <p:extLst>
      <p:ext uri="{BB962C8B-B14F-4D97-AF65-F5344CB8AC3E}">
        <p14:creationId xmlns:p14="http://schemas.microsoft.com/office/powerpoint/2010/main" xmlns="" val="1129876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Cost functions and cost estimation</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pic>
        <p:nvPicPr>
          <p:cNvPr id="4" name="Picture 3" descr="Fig3_7.png"/>
          <p:cNvPicPr>
            <a:picLocks noChangeAspect="1"/>
          </p:cNvPicPr>
          <p:nvPr/>
        </p:nvPicPr>
        <p:blipFill>
          <a:blip r:embed="rId2" cstate="print"/>
          <a:stretch>
            <a:fillRect/>
          </a:stretch>
        </p:blipFill>
        <p:spPr>
          <a:xfrm>
            <a:off x="467544" y="2060848"/>
            <a:ext cx="8126480" cy="3937299"/>
          </a:xfrm>
          <a:prstGeom prst="rect">
            <a:avLst/>
          </a:prstGeom>
        </p:spPr>
      </p:pic>
      <p:sp>
        <p:nvSpPr>
          <p:cNvPr id="5" name="TextBox 4"/>
          <p:cNvSpPr txBox="1"/>
          <p:nvPr/>
        </p:nvSpPr>
        <p:spPr>
          <a:xfrm>
            <a:off x="899592" y="5877272"/>
            <a:ext cx="7920880" cy="323165"/>
          </a:xfrm>
          <a:prstGeom prst="rect">
            <a:avLst/>
          </a:prstGeom>
          <a:noFill/>
        </p:spPr>
        <p:txBody>
          <a:bodyPr wrap="square" rtlCol="0">
            <a:spAutoFit/>
          </a:bodyPr>
          <a:lstStyle/>
          <a:p>
            <a:r>
              <a:rPr lang="cy-GB" sz="1500" b="1" dirty="0" smtClean="0"/>
              <a:t>Figure 3.7 Comparison of high/low and scatter graphs</a:t>
            </a:r>
            <a:endParaRPr lang="en-US" sz="1500" b="1" dirty="0"/>
          </a:p>
        </p:txBody>
      </p:sp>
    </p:spTree>
    <p:extLst>
      <p:ext uri="{BB962C8B-B14F-4D97-AF65-F5344CB8AC3E}">
        <p14:creationId xmlns:p14="http://schemas.microsoft.com/office/powerpoint/2010/main" xmlns="" val="3066619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Total costs and unit costs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8064896" cy="4104456"/>
          </a:xfrm>
        </p:spPr>
        <p:txBody>
          <a:bodyPr>
            <a:noAutofit/>
          </a:bodyPr>
          <a:lstStyle/>
          <a:p>
            <a:pPr marL="457200" indent="-457200" algn="l">
              <a:buFont typeface="Wingdings" pitchFamily="2" charset="2"/>
              <a:buChar char="Ø"/>
            </a:pPr>
            <a:r>
              <a:rPr lang="en-GB" sz="2400" b="0" dirty="0" smtClean="0">
                <a:solidFill>
                  <a:schemeClr val="tx2">
                    <a:lumMod val="75000"/>
                  </a:schemeClr>
                </a:solidFill>
              </a:rPr>
              <a:t>Cost can be presented and interpreted in two ways, as total costs or as a single unit of cost.</a:t>
            </a:r>
          </a:p>
          <a:p>
            <a:pPr marL="457200" indent="-457200" algn="l">
              <a:buFont typeface="Wingdings" pitchFamily="2" charset="2"/>
              <a:buChar char="Ø"/>
            </a:pPr>
            <a:r>
              <a:rPr lang="en-GB" sz="2400" b="0" dirty="0" smtClean="0">
                <a:solidFill>
                  <a:schemeClr val="tx2">
                    <a:lumMod val="75000"/>
                  </a:schemeClr>
                </a:solidFill>
              </a:rPr>
              <a:t>The behaviour of costs depends on the whether the focus is on total or unit costs.</a:t>
            </a:r>
          </a:p>
          <a:p>
            <a:pPr marL="457200" indent="-457200" algn="l">
              <a:buFont typeface="Wingdings" pitchFamily="2" charset="2"/>
              <a:buChar char="Ø"/>
            </a:pPr>
            <a:endParaRPr lang="en-GB" sz="2400" b="0" dirty="0" smtClean="0">
              <a:solidFill>
                <a:schemeClr val="tx2">
                  <a:lumMod val="75000"/>
                </a:schemeClr>
              </a:solidFill>
            </a:endParaRPr>
          </a:p>
          <a:p>
            <a:pPr marL="457200" indent="-457200" algn="l">
              <a:buFont typeface="Wingdings" pitchFamily="2" charset="2"/>
              <a:buChar char="Ø"/>
            </a:pPr>
            <a:r>
              <a:rPr lang="en-GB" sz="2400" b="0" dirty="0" smtClean="0">
                <a:solidFill>
                  <a:schemeClr val="tx2">
                    <a:lumMod val="75000"/>
                  </a:schemeClr>
                </a:solidFill>
              </a:rPr>
              <a:t>Total Fixed costs remains t</a:t>
            </a:r>
            <a:r>
              <a:rPr lang="en-US" sz="2400" b="0" dirty="0" smtClean="0">
                <a:solidFill>
                  <a:schemeClr val="tx2">
                    <a:lumMod val="75000"/>
                  </a:schemeClr>
                </a:solidFill>
              </a:rPr>
              <a:t>he</a:t>
            </a:r>
            <a:r>
              <a:rPr lang="en-GB" sz="2400" b="0" dirty="0" smtClean="0">
                <a:solidFill>
                  <a:schemeClr val="tx2">
                    <a:lumMod val="75000"/>
                  </a:schemeClr>
                </a:solidFill>
              </a:rPr>
              <a:t> same as volume increases, but t</a:t>
            </a:r>
            <a:r>
              <a:rPr lang="en-US" sz="2400" b="0" dirty="0" smtClean="0">
                <a:solidFill>
                  <a:schemeClr val="tx2">
                    <a:lumMod val="75000"/>
                  </a:schemeClr>
                </a:solidFill>
              </a:rPr>
              <a:t>he</a:t>
            </a:r>
            <a:r>
              <a:rPr lang="en-GB" sz="2400" b="0" dirty="0" smtClean="0">
                <a:solidFill>
                  <a:schemeClr val="tx2">
                    <a:lumMod val="75000"/>
                  </a:schemeClr>
                </a:solidFill>
              </a:rPr>
              <a:t> unit FC decreases.</a:t>
            </a:r>
          </a:p>
          <a:p>
            <a:pPr marL="457200" indent="-457200" algn="l">
              <a:buFont typeface="Wingdings" pitchFamily="2" charset="2"/>
              <a:buChar char="Ø"/>
            </a:pPr>
            <a:r>
              <a:rPr lang="en-GB" sz="2400" b="0" dirty="0" smtClean="0">
                <a:solidFill>
                  <a:schemeClr val="tx2">
                    <a:lumMod val="75000"/>
                  </a:schemeClr>
                </a:solidFill>
              </a:rPr>
              <a:t>Total variable costs increases as volume increases but the unit variable cost stays the same.</a:t>
            </a:r>
            <a:endParaRPr lang="en-GB" sz="2400" b="0" dirty="0">
              <a:solidFill>
                <a:schemeClr val="tx2">
                  <a:lumMod val="75000"/>
                </a:schemeClr>
              </a:solidFill>
            </a:endParaRPr>
          </a:p>
        </p:txBody>
      </p:sp>
    </p:spTree>
    <p:extLst>
      <p:ext uri="{BB962C8B-B14F-4D97-AF65-F5344CB8AC3E}">
        <p14:creationId xmlns:p14="http://schemas.microsoft.com/office/powerpoint/2010/main" xmlns="" val="3502266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Total costs and unit costs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815" t="32939" r="18325" b="20270"/>
          <a:stretch/>
        </p:blipFill>
        <p:spPr bwMode="auto">
          <a:xfrm>
            <a:off x="493084" y="2132856"/>
            <a:ext cx="8235430"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5177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Illustrative Example: </a:t>
            </a:r>
            <a:br>
              <a:rPr lang="en-GB" b="1" dirty="0" smtClean="0">
                <a:solidFill>
                  <a:schemeClr val="bg1"/>
                </a:solidFill>
              </a:rPr>
            </a:br>
            <a:r>
              <a:rPr lang="en-GB" b="1" dirty="0" smtClean="0">
                <a:solidFill>
                  <a:schemeClr val="bg1"/>
                </a:solidFill>
              </a:rPr>
              <a:t>Paris Tours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8064896" cy="4104456"/>
          </a:xfrm>
        </p:spPr>
        <p:txBody>
          <a:bodyPr>
            <a:noAutofit/>
          </a:bodyPr>
          <a:lstStyle/>
          <a:p>
            <a:pPr algn="l"/>
            <a:r>
              <a:rPr lang="en-GB" sz="1800" b="0" dirty="0" smtClean="0">
                <a:solidFill>
                  <a:schemeClr val="tx2">
                    <a:lumMod val="75000"/>
                  </a:schemeClr>
                </a:solidFill>
              </a:rPr>
              <a:t>Paris </a:t>
            </a:r>
            <a:r>
              <a:rPr lang="en-GB" sz="1800" b="0" dirty="0">
                <a:solidFill>
                  <a:schemeClr val="tx2">
                    <a:lumMod val="75000"/>
                  </a:schemeClr>
                </a:solidFill>
              </a:rPr>
              <a:t>Tours is a small business that offers full day coach trips around Paris city centre and surrounding area. The standard guided tour includes full day coach tour around Paris, with access to the Eiffel Tower, lunch and entry to the Louvre in the afternoon.  </a:t>
            </a:r>
            <a:endParaRPr lang="en-GB" sz="1800" b="0" dirty="0" smtClean="0">
              <a:solidFill>
                <a:schemeClr val="tx2">
                  <a:lumMod val="75000"/>
                </a:schemeClr>
              </a:solidFill>
            </a:endParaRPr>
          </a:p>
          <a:p>
            <a:pPr algn="l"/>
            <a:endParaRPr lang="en-GB" sz="1800" b="0" dirty="0">
              <a:solidFill>
                <a:schemeClr val="tx2">
                  <a:lumMod val="75000"/>
                </a:schemeClr>
              </a:solidFill>
            </a:endParaRPr>
          </a:p>
          <a:p>
            <a:pPr algn="l"/>
            <a:r>
              <a:rPr lang="en-GB" sz="1800" b="0" dirty="0" smtClean="0">
                <a:solidFill>
                  <a:schemeClr val="tx2">
                    <a:lumMod val="75000"/>
                  </a:schemeClr>
                </a:solidFill>
              </a:rPr>
              <a:t>The </a:t>
            </a:r>
            <a:r>
              <a:rPr lang="en-GB" sz="1800" b="0" dirty="0">
                <a:solidFill>
                  <a:schemeClr val="tx2">
                    <a:lumMod val="75000"/>
                  </a:schemeClr>
                </a:solidFill>
              </a:rPr>
              <a:t>following forecasts have been prepared for the forthcoming year at varying volumes of activity; low, medium and </a:t>
            </a:r>
            <a:r>
              <a:rPr lang="en-GB" sz="1800" b="0" dirty="0" smtClean="0">
                <a:solidFill>
                  <a:schemeClr val="tx2">
                    <a:lumMod val="75000"/>
                  </a:schemeClr>
                </a:solidFill>
              </a:rPr>
              <a:t>high.</a:t>
            </a:r>
          </a:p>
          <a:p>
            <a:pPr algn="l"/>
            <a:endParaRPr lang="en-GB" sz="1800" b="0" dirty="0">
              <a:solidFill>
                <a:schemeClr val="tx2">
                  <a:lumMod val="75000"/>
                </a:schemeClr>
              </a:solidFill>
            </a:endParaRPr>
          </a:p>
          <a:p>
            <a:pPr algn="l"/>
            <a:r>
              <a:rPr lang="en-GB" sz="1800" b="0" dirty="0">
                <a:solidFill>
                  <a:schemeClr val="tx2">
                    <a:lumMod val="75000"/>
                  </a:schemeClr>
                </a:solidFill>
              </a:rPr>
              <a:t>From the data below it is possible to:-</a:t>
            </a:r>
          </a:p>
          <a:p>
            <a:pPr marL="342900" lvl="0" indent="-342900" algn="l">
              <a:buFont typeface="+mj-lt"/>
              <a:buAutoNum type="arabicPeriod"/>
            </a:pPr>
            <a:r>
              <a:rPr lang="en-GB" sz="1800" b="0" dirty="0">
                <a:solidFill>
                  <a:schemeClr val="tx2">
                    <a:lumMod val="75000"/>
                  </a:schemeClr>
                </a:solidFill>
              </a:rPr>
              <a:t>Identify Variable costs, Fixed Costs and Semi variable.</a:t>
            </a:r>
          </a:p>
          <a:p>
            <a:pPr marL="342900" lvl="0" indent="-342900" algn="l">
              <a:buFont typeface="+mj-lt"/>
              <a:buAutoNum type="arabicPeriod"/>
            </a:pPr>
            <a:r>
              <a:rPr lang="en-GB" sz="1800" b="0" dirty="0">
                <a:solidFill>
                  <a:schemeClr val="tx2">
                    <a:lumMod val="75000"/>
                  </a:schemeClr>
                </a:solidFill>
              </a:rPr>
              <a:t>Separate out the fixed and variable element of the semi variable costs</a:t>
            </a:r>
          </a:p>
          <a:p>
            <a:pPr marL="342900" lvl="0" indent="-342900" algn="l">
              <a:buFont typeface="+mj-lt"/>
              <a:buAutoNum type="arabicPeriod"/>
            </a:pPr>
            <a:r>
              <a:rPr lang="en-GB" sz="1800" b="0" dirty="0">
                <a:solidFill>
                  <a:schemeClr val="tx2">
                    <a:lumMod val="75000"/>
                  </a:schemeClr>
                </a:solidFill>
              </a:rPr>
              <a:t>Work out what the profit would be if they sold 15,000 tours.</a:t>
            </a:r>
          </a:p>
          <a:p>
            <a:pPr algn="l"/>
            <a:r>
              <a:rPr lang="en-GB" sz="1800" b="0" dirty="0">
                <a:solidFill>
                  <a:schemeClr val="tx2">
                    <a:lumMod val="75000"/>
                  </a:schemeClr>
                </a:solidFill>
              </a:rPr>
              <a:t> </a:t>
            </a:r>
          </a:p>
        </p:txBody>
      </p:sp>
    </p:spTree>
    <p:extLst>
      <p:ext uri="{BB962C8B-B14F-4D97-AF65-F5344CB8AC3E}">
        <p14:creationId xmlns:p14="http://schemas.microsoft.com/office/powerpoint/2010/main" xmlns="" val="1073133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Illustrative Example</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721" t="15541" r="22314" b="29899"/>
          <a:stretch/>
        </p:blipFill>
        <p:spPr bwMode="auto">
          <a:xfrm>
            <a:off x="467544" y="2060848"/>
            <a:ext cx="8192531" cy="3991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469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Illustrative Example </a:t>
            </a:r>
            <a:br>
              <a:rPr lang="en-GB" b="1" dirty="0" smtClean="0">
                <a:solidFill>
                  <a:schemeClr val="bg1"/>
                </a:solidFill>
              </a:rPr>
            </a:br>
            <a:r>
              <a:rPr lang="en-GB" b="1" dirty="0" smtClean="0">
                <a:solidFill>
                  <a:schemeClr val="bg1"/>
                </a:solidFill>
              </a:rPr>
              <a:t>Paris Tours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8064896" cy="4104456"/>
          </a:xfrm>
        </p:spPr>
        <p:txBody>
          <a:bodyPr>
            <a:noAutofit/>
          </a:bodyPr>
          <a:lstStyle/>
          <a:p>
            <a:pPr marL="342900" lvl="0" indent="-342900" algn="l">
              <a:buFont typeface="+mj-lt"/>
              <a:buAutoNum type="arabicPeriod"/>
            </a:pPr>
            <a:r>
              <a:rPr lang="en-GB" sz="1600" b="0" dirty="0" smtClean="0">
                <a:solidFill>
                  <a:schemeClr val="tx2">
                    <a:lumMod val="75000"/>
                  </a:schemeClr>
                </a:solidFill>
              </a:rPr>
              <a:t>Identify </a:t>
            </a:r>
            <a:r>
              <a:rPr lang="en-GB" sz="1600" b="0" dirty="0">
                <a:solidFill>
                  <a:schemeClr val="tx2">
                    <a:lumMod val="75000"/>
                  </a:schemeClr>
                </a:solidFill>
              </a:rPr>
              <a:t>Variable costs, Fixed Costs and Semi variable</a:t>
            </a:r>
            <a:r>
              <a:rPr lang="en-GB" sz="1600" b="0" dirty="0" smtClean="0">
                <a:solidFill>
                  <a:schemeClr val="tx2">
                    <a:lumMod val="75000"/>
                  </a:schemeClr>
                </a:solidFill>
              </a:rPr>
              <a:t>.</a:t>
            </a:r>
          </a:p>
          <a:p>
            <a:pPr lvl="1" algn="l"/>
            <a:r>
              <a:rPr lang="en-GB" sz="1600" b="1" dirty="0">
                <a:solidFill>
                  <a:schemeClr val="tx2">
                    <a:lumMod val="75000"/>
                  </a:schemeClr>
                </a:solidFill>
              </a:rPr>
              <a:t>Overheads are fixed </a:t>
            </a:r>
            <a:endParaRPr lang="en-GB" sz="1600" b="1" dirty="0" smtClean="0">
              <a:solidFill>
                <a:schemeClr val="tx2">
                  <a:lumMod val="75000"/>
                </a:schemeClr>
              </a:solidFill>
            </a:endParaRPr>
          </a:p>
          <a:p>
            <a:pPr lvl="1" algn="l"/>
            <a:endParaRPr lang="en-GB" sz="1600" b="1" dirty="0">
              <a:solidFill>
                <a:schemeClr val="tx2">
                  <a:lumMod val="75000"/>
                </a:schemeClr>
              </a:solidFill>
            </a:endParaRPr>
          </a:p>
          <a:p>
            <a:pPr lvl="1" algn="l"/>
            <a:r>
              <a:rPr lang="en-GB" sz="1600" b="1" dirty="0" smtClean="0">
                <a:solidFill>
                  <a:schemeClr val="tx2">
                    <a:lumMod val="75000"/>
                  </a:schemeClr>
                </a:solidFill>
              </a:rPr>
              <a:t>Entrance Fees are variable because there is a direct change €108,000 ÷ 12,000 = €9.00 x 14,000 = €126,000. </a:t>
            </a:r>
          </a:p>
          <a:p>
            <a:pPr lvl="1" algn="l"/>
            <a:endParaRPr lang="en-GB" sz="1600" b="1" dirty="0" smtClean="0">
              <a:solidFill>
                <a:schemeClr val="tx2">
                  <a:lumMod val="75000"/>
                </a:schemeClr>
              </a:solidFill>
            </a:endParaRPr>
          </a:p>
          <a:p>
            <a:pPr lvl="1" algn="l"/>
            <a:r>
              <a:rPr lang="en-GB" sz="1600" b="1" dirty="0" smtClean="0">
                <a:solidFill>
                  <a:schemeClr val="tx2">
                    <a:lumMod val="75000"/>
                  </a:schemeClr>
                </a:solidFill>
              </a:rPr>
              <a:t>Food and Refreshments also change in direct proportion, working from high forecast to medium €192,000 ÷ 16,000 x 14,000 = € 168,000 (the medium cost for F&amp;R).</a:t>
            </a:r>
          </a:p>
          <a:p>
            <a:pPr lvl="1" algn="l"/>
            <a:endParaRPr lang="en-GB" sz="1600" b="1" dirty="0" smtClean="0">
              <a:solidFill>
                <a:schemeClr val="tx2">
                  <a:lumMod val="75000"/>
                </a:schemeClr>
              </a:solidFill>
            </a:endParaRPr>
          </a:p>
          <a:p>
            <a:pPr lvl="1" algn="l"/>
            <a:r>
              <a:rPr lang="en-GB" sz="1600" b="1" dirty="0" smtClean="0">
                <a:solidFill>
                  <a:schemeClr val="tx2">
                    <a:lumMod val="75000"/>
                  </a:schemeClr>
                </a:solidFill>
              </a:rPr>
              <a:t>Wages and Salaries are not variable </a:t>
            </a:r>
          </a:p>
          <a:p>
            <a:pPr lvl="1" algn="l"/>
            <a:endParaRPr lang="en-GB" sz="1600" b="1" dirty="0" smtClean="0">
              <a:solidFill>
                <a:schemeClr val="tx2">
                  <a:lumMod val="75000"/>
                </a:schemeClr>
              </a:solidFill>
            </a:endParaRPr>
          </a:p>
          <a:p>
            <a:pPr marL="342900" lvl="0" indent="-342900" algn="l">
              <a:buFont typeface="+mj-lt"/>
              <a:buAutoNum type="arabicPeriod"/>
            </a:pPr>
            <a:r>
              <a:rPr lang="en-GB" sz="1600" b="0" dirty="0" smtClean="0">
                <a:solidFill>
                  <a:schemeClr val="tx2">
                    <a:lumMod val="75000"/>
                  </a:schemeClr>
                </a:solidFill>
              </a:rPr>
              <a:t>Separate </a:t>
            </a:r>
            <a:r>
              <a:rPr lang="en-GB" sz="1600" b="0" dirty="0">
                <a:solidFill>
                  <a:schemeClr val="tx2">
                    <a:lumMod val="75000"/>
                  </a:schemeClr>
                </a:solidFill>
              </a:rPr>
              <a:t>out the fixed and variable element of the semi variable costs</a:t>
            </a:r>
          </a:p>
          <a:p>
            <a:pPr marL="342900" lvl="0" indent="-342900" algn="l">
              <a:buFont typeface="+mj-lt"/>
              <a:buAutoNum type="arabicPeriod"/>
            </a:pPr>
            <a:r>
              <a:rPr lang="en-GB" sz="1600" b="0" dirty="0">
                <a:solidFill>
                  <a:schemeClr val="tx2">
                    <a:lumMod val="75000"/>
                  </a:schemeClr>
                </a:solidFill>
              </a:rPr>
              <a:t>Work out what the profit would be if they sold 15,000 tours.</a:t>
            </a:r>
          </a:p>
          <a:p>
            <a:pPr algn="l"/>
            <a:r>
              <a:rPr lang="en-GB" sz="1800" b="0" dirty="0">
                <a:solidFill>
                  <a:schemeClr val="tx2">
                    <a:lumMod val="75000"/>
                  </a:schemeClr>
                </a:solidFill>
              </a:rPr>
              <a:t> </a:t>
            </a:r>
          </a:p>
        </p:txBody>
      </p:sp>
    </p:spTree>
    <p:extLst>
      <p:ext uri="{BB962C8B-B14F-4D97-AF65-F5344CB8AC3E}">
        <p14:creationId xmlns:p14="http://schemas.microsoft.com/office/powerpoint/2010/main" xmlns="" val="2545202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Illustrative Example </a:t>
            </a:r>
            <a:br>
              <a:rPr lang="en-GB" b="1" dirty="0" smtClean="0">
                <a:solidFill>
                  <a:schemeClr val="bg1"/>
                </a:solidFill>
              </a:rPr>
            </a:br>
            <a:r>
              <a:rPr lang="en-GB" b="1" dirty="0" smtClean="0">
                <a:solidFill>
                  <a:schemeClr val="bg1"/>
                </a:solidFill>
              </a:rPr>
              <a:t>Paris Tours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8064896" cy="4104456"/>
          </a:xfrm>
        </p:spPr>
        <p:txBody>
          <a:bodyPr>
            <a:noAutofit/>
          </a:bodyPr>
          <a:lstStyle/>
          <a:p>
            <a:pPr lvl="0" algn="l"/>
            <a:r>
              <a:rPr lang="en-GB" sz="1800" b="0" dirty="0" smtClean="0">
                <a:solidFill>
                  <a:schemeClr val="tx2">
                    <a:lumMod val="75000"/>
                  </a:schemeClr>
                </a:solidFill>
              </a:rPr>
              <a:t>2.  Separate </a:t>
            </a:r>
            <a:r>
              <a:rPr lang="en-GB" sz="1800" b="0" dirty="0">
                <a:solidFill>
                  <a:schemeClr val="tx2">
                    <a:lumMod val="75000"/>
                  </a:schemeClr>
                </a:solidFill>
              </a:rPr>
              <a:t>out the fixed and variable element of the semi variable costs</a:t>
            </a:r>
          </a:p>
          <a:p>
            <a:pPr lvl="0" algn="l"/>
            <a:endParaRPr lang="en-GB" sz="1800" b="0" dirty="0" smtClean="0">
              <a:solidFill>
                <a:schemeClr val="tx2">
                  <a:lumMod val="75000"/>
                </a:schemeClr>
              </a:solidFill>
            </a:endParaRPr>
          </a:p>
          <a:p>
            <a:pPr lvl="0" algn="l"/>
            <a:endParaRPr lang="en-GB" sz="1800" b="0" dirty="0">
              <a:solidFill>
                <a:schemeClr val="tx2">
                  <a:lumMod val="75000"/>
                </a:schemeClr>
              </a:solidFill>
            </a:endParaRPr>
          </a:p>
          <a:p>
            <a:pPr lvl="0" algn="l"/>
            <a:endParaRPr lang="en-GB" sz="1800" b="0" dirty="0" smtClean="0">
              <a:solidFill>
                <a:schemeClr val="tx2">
                  <a:lumMod val="75000"/>
                </a:schemeClr>
              </a:solidFill>
            </a:endParaRPr>
          </a:p>
          <a:p>
            <a:pPr lvl="0" algn="l"/>
            <a:endParaRPr lang="en-GB" sz="1800" b="0" dirty="0">
              <a:solidFill>
                <a:schemeClr val="tx2">
                  <a:lumMod val="75000"/>
                </a:schemeClr>
              </a:solidFill>
            </a:endParaRPr>
          </a:p>
          <a:p>
            <a:pPr lvl="0" algn="l"/>
            <a:endParaRPr lang="en-GB" sz="1800" b="0" dirty="0" smtClean="0">
              <a:solidFill>
                <a:schemeClr val="tx2">
                  <a:lumMod val="75000"/>
                </a:schemeClr>
              </a:solidFill>
            </a:endParaRPr>
          </a:p>
          <a:p>
            <a:pPr lvl="0" algn="l"/>
            <a:endParaRPr lang="en-GB" sz="1800" b="0" dirty="0">
              <a:solidFill>
                <a:schemeClr val="tx2">
                  <a:lumMod val="75000"/>
                </a:schemeClr>
              </a:solidFill>
            </a:endParaRPr>
          </a:p>
          <a:p>
            <a:pPr lvl="0" algn="l"/>
            <a:endParaRPr lang="en-GB" sz="1800" b="0" dirty="0" smtClean="0">
              <a:solidFill>
                <a:schemeClr val="tx2">
                  <a:lumMod val="75000"/>
                </a:schemeClr>
              </a:solidFill>
            </a:endParaRPr>
          </a:p>
          <a:p>
            <a:pPr lvl="0" algn="l"/>
            <a:endParaRPr lang="en-GB" sz="1800" b="0" dirty="0" smtClean="0">
              <a:solidFill>
                <a:schemeClr val="tx2">
                  <a:lumMod val="75000"/>
                </a:schemeClr>
              </a:solidFill>
            </a:endParaRPr>
          </a:p>
          <a:p>
            <a:pPr lvl="0" algn="l"/>
            <a:endParaRPr lang="en-GB" sz="1800" b="0" dirty="0" smtClean="0">
              <a:solidFill>
                <a:schemeClr val="tx2">
                  <a:lumMod val="75000"/>
                </a:schemeClr>
              </a:solidFill>
            </a:endParaRPr>
          </a:p>
          <a:p>
            <a:pPr algn="l"/>
            <a:r>
              <a:rPr lang="en-GB" sz="1800" b="0" dirty="0" smtClean="0">
                <a:solidFill>
                  <a:schemeClr val="tx2">
                    <a:lumMod val="75000"/>
                  </a:schemeClr>
                </a:solidFill>
              </a:rPr>
              <a:t> </a:t>
            </a:r>
            <a:endParaRPr lang="en-GB" sz="1800" b="0" dirty="0">
              <a:solidFill>
                <a:schemeClr val="tx2">
                  <a:lumMod val="75000"/>
                </a:schemeClr>
              </a:solidFill>
            </a:endParaRPr>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530" t="43073" r="30862" b="25170"/>
          <a:stretch/>
        </p:blipFill>
        <p:spPr bwMode="auto">
          <a:xfrm>
            <a:off x="539552" y="2996952"/>
            <a:ext cx="8118178" cy="2654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7212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Objectives</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8064896" cy="3816424"/>
          </a:xfrm>
        </p:spPr>
        <p:txBody>
          <a:bodyPr>
            <a:normAutofit fontScale="70000" lnSpcReduction="20000"/>
          </a:bodyPr>
          <a:lstStyle/>
          <a:p>
            <a:pPr algn="l"/>
            <a:r>
              <a:rPr lang="en-GB" b="0" dirty="0" smtClean="0">
                <a:solidFill>
                  <a:schemeClr val="tx2">
                    <a:lumMod val="75000"/>
                  </a:schemeClr>
                </a:solidFill>
              </a:rPr>
              <a:t>After studying this topic you should be able to:</a:t>
            </a:r>
          </a:p>
          <a:p>
            <a:pPr algn="l"/>
            <a:endParaRPr lang="en-GB" b="0" dirty="0" smtClean="0">
              <a:solidFill>
                <a:schemeClr val="tx2">
                  <a:lumMod val="75000"/>
                </a:schemeClr>
              </a:solidFill>
            </a:endParaRPr>
          </a:p>
          <a:p>
            <a:pPr marL="457200" lvl="0" indent="-457200" algn="l">
              <a:buFont typeface="Wingdings" pitchFamily="2" charset="2"/>
              <a:buChar char="Ø"/>
            </a:pPr>
            <a:r>
              <a:rPr lang="en-US" b="0" dirty="0" smtClean="0">
                <a:solidFill>
                  <a:schemeClr val="tx2">
                    <a:lumMod val="75000"/>
                  </a:schemeClr>
                </a:solidFill>
              </a:rPr>
              <a:t>Understand </a:t>
            </a:r>
            <a:r>
              <a:rPr lang="en-US" b="0" dirty="0">
                <a:solidFill>
                  <a:schemeClr val="tx2">
                    <a:lumMod val="75000"/>
                  </a:schemeClr>
                </a:solidFill>
              </a:rPr>
              <a:t>a range of cost concepts that underpin decision-</a:t>
            </a:r>
            <a:r>
              <a:rPr lang="en-US" b="0" dirty="0" smtClean="0">
                <a:solidFill>
                  <a:schemeClr val="tx2">
                    <a:lumMod val="75000"/>
                  </a:schemeClr>
                </a:solidFill>
              </a:rPr>
              <a:t>making</a:t>
            </a:r>
          </a:p>
          <a:p>
            <a:pPr marL="457200" lvl="0" indent="-457200" algn="l">
              <a:buFont typeface="Wingdings" pitchFamily="2" charset="2"/>
              <a:buChar char="Ø"/>
            </a:pPr>
            <a:r>
              <a:rPr lang="en-US" b="0" dirty="0" smtClean="0">
                <a:solidFill>
                  <a:schemeClr val="tx2">
                    <a:lumMod val="75000"/>
                  </a:schemeClr>
                </a:solidFill>
              </a:rPr>
              <a:t>Identify </a:t>
            </a:r>
            <a:r>
              <a:rPr lang="en-US" b="0" dirty="0">
                <a:solidFill>
                  <a:schemeClr val="tx2">
                    <a:lumMod val="75000"/>
                  </a:schemeClr>
                </a:solidFill>
              </a:rPr>
              <a:t>the elements of cost and the main ways of classifying </a:t>
            </a:r>
            <a:r>
              <a:rPr lang="en-US" b="0" dirty="0" smtClean="0">
                <a:solidFill>
                  <a:schemeClr val="tx2">
                    <a:lumMod val="75000"/>
                  </a:schemeClr>
                </a:solidFill>
              </a:rPr>
              <a:t>costs</a:t>
            </a:r>
          </a:p>
          <a:p>
            <a:pPr marL="457200" lvl="0" indent="-457200" algn="l">
              <a:buFont typeface="Wingdings" pitchFamily="2" charset="2"/>
              <a:buChar char="Ø"/>
            </a:pPr>
            <a:r>
              <a:rPr lang="en-US" b="0" dirty="0" smtClean="0">
                <a:solidFill>
                  <a:schemeClr val="tx2">
                    <a:lumMod val="75000"/>
                  </a:schemeClr>
                </a:solidFill>
              </a:rPr>
              <a:t>Understand </a:t>
            </a:r>
            <a:r>
              <a:rPr lang="en-US" b="0" dirty="0">
                <a:solidFill>
                  <a:schemeClr val="tx2">
                    <a:lumMod val="75000"/>
                  </a:schemeClr>
                </a:solidFill>
              </a:rPr>
              <a:t>what is meant by direct/indirect; variable/fixed </a:t>
            </a:r>
            <a:r>
              <a:rPr lang="en-US" b="0" dirty="0" smtClean="0">
                <a:solidFill>
                  <a:schemeClr val="tx2">
                    <a:lumMod val="75000"/>
                  </a:schemeClr>
                </a:solidFill>
              </a:rPr>
              <a:t>costs</a:t>
            </a:r>
          </a:p>
          <a:p>
            <a:pPr marL="457200" lvl="0" indent="-457200" algn="l">
              <a:buFont typeface="Wingdings" pitchFamily="2" charset="2"/>
              <a:buChar char="Ø"/>
            </a:pPr>
            <a:r>
              <a:rPr lang="en-US" b="0" dirty="0" smtClean="0">
                <a:solidFill>
                  <a:schemeClr val="tx2">
                    <a:lumMod val="75000"/>
                  </a:schemeClr>
                </a:solidFill>
              </a:rPr>
              <a:t>Be </a:t>
            </a:r>
            <a:r>
              <a:rPr lang="en-US" b="0" dirty="0">
                <a:solidFill>
                  <a:schemeClr val="tx2">
                    <a:lumMod val="75000"/>
                  </a:schemeClr>
                </a:solidFill>
              </a:rPr>
              <a:t>able to apply these cost </a:t>
            </a:r>
            <a:r>
              <a:rPr lang="en-US" b="0" dirty="0" smtClean="0">
                <a:solidFill>
                  <a:schemeClr val="tx2">
                    <a:lumMod val="75000"/>
                  </a:schemeClr>
                </a:solidFill>
              </a:rPr>
              <a:t>concepts</a:t>
            </a:r>
          </a:p>
          <a:p>
            <a:pPr marL="457200" lvl="0" indent="-457200" algn="l">
              <a:buFont typeface="Wingdings" pitchFamily="2" charset="2"/>
              <a:buChar char="Ø"/>
            </a:pPr>
            <a:r>
              <a:rPr lang="en-US" b="0" dirty="0" smtClean="0">
                <a:solidFill>
                  <a:schemeClr val="tx2">
                    <a:lumMod val="75000"/>
                  </a:schemeClr>
                </a:solidFill>
              </a:rPr>
              <a:t>Understand </a:t>
            </a:r>
            <a:r>
              <a:rPr lang="en-US" b="0" dirty="0">
                <a:solidFill>
                  <a:schemeClr val="tx2">
                    <a:lumMod val="75000"/>
                  </a:schemeClr>
                </a:solidFill>
              </a:rPr>
              <a:t>the implications of different cost structures</a:t>
            </a:r>
            <a:r>
              <a:rPr lang="en-US" b="0" dirty="0" smtClean="0">
                <a:solidFill>
                  <a:schemeClr val="tx2">
                    <a:lumMod val="75000"/>
                  </a:schemeClr>
                </a:solidFill>
              </a:rPr>
              <a:t>.</a:t>
            </a:r>
            <a:endParaRPr lang="en-GB" b="0" dirty="0">
              <a:solidFill>
                <a:schemeClr val="tx2">
                  <a:lumMod val="75000"/>
                </a:schemeClr>
              </a:solidFill>
            </a:endParaRPr>
          </a:p>
        </p:txBody>
      </p:sp>
    </p:spTree>
    <p:extLst>
      <p:ext uri="{BB962C8B-B14F-4D97-AF65-F5344CB8AC3E}">
        <p14:creationId xmlns:p14="http://schemas.microsoft.com/office/powerpoint/2010/main" xmlns="" val="1776786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Illustrative Example </a:t>
            </a:r>
            <a:br>
              <a:rPr lang="en-GB" b="1" dirty="0" smtClean="0">
                <a:solidFill>
                  <a:schemeClr val="bg1"/>
                </a:solidFill>
              </a:rPr>
            </a:br>
            <a:r>
              <a:rPr lang="en-GB" b="1" dirty="0" smtClean="0">
                <a:solidFill>
                  <a:schemeClr val="bg1"/>
                </a:solidFill>
              </a:rPr>
              <a:t>Paris Tours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8064896" cy="4104456"/>
          </a:xfrm>
        </p:spPr>
        <p:txBody>
          <a:bodyPr>
            <a:noAutofit/>
          </a:bodyPr>
          <a:lstStyle/>
          <a:p>
            <a:pPr lvl="0" algn="l"/>
            <a:r>
              <a:rPr lang="en-GB" sz="1800" b="0" dirty="0" smtClean="0">
                <a:solidFill>
                  <a:schemeClr val="tx2">
                    <a:lumMod val="75000"/>
                  </a:schemeClr>
                </a:solidFill>
              </a:rPr>
              <a:t>3.  Work </a:t>
            </a:r>
            <a:r>
              <a:rPr lang="en-GB" sz="1800" b="0" dirty="0">
                <a:solidFill>
                  <a:schemeClr val="tx2">
                    <a:lumMod val="75000"/>
                  </a:schemeClr>
                </a:solidFill>
              </a:rPr>
              <a:t>out what the profit would be if they sold 15,000 tours.</a:t>
            </a:r>
          </a:p>
          <a:p>
            <a:pPr algn="l"/>
            <a:r>
              <a:rPr lang="en-GB" sz="1800" b="0" dirty="0">
                <a:solidFill>
                  <a:schemeClr val="tx2">
                    <a:lumMod val="75000"/>
                  </a:schemeClr>
                </a:solidFill>
              </a:rPr>
              <a:t> </a:t>
            </a:r>
          </a:p>
        </p:txBody>
      </p:sp>
      <p:pic>
        <p:nvPicPr>
          <p:cNvPr id="3082" name="Picture 10"/>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341" t="16385" r="45202" b="27027"/>
          <a:stretch/>
        </p:blipFill>
        <p:spPr bwMode="auto">
          <a:xfrm>
            <a:off x="1889269" y="2448549"/>
            <a:ext cx="4770963" cy="37518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1635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Cost structure and operational gearing</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8064896" cy="4104456"/>
          </a:xfrm>
        </p:spPr>
        <p:txBody>
          <a:bodyPr>
            <a:noAutofit/>
          </a:bodyPr>
          <a:lstStyle/>
          <a:p>
            <a:pPr marL="457200" indent="-457200" algn="l">
              <a:buFont typeface="Wingdings" pitchFamily="2" charset="2"/>
              <a:buChar char="Ø"/>
            </a:pPr>
            <a:r>
              <a:rPr lang="en-GB" sz="2400" b="0" dirty="0">
                <a:solidFill>
                  <a:schemeClr val="tx2">
                    <a:lumMod val="75000"/>
                  </a:schemeClr>
                </a:solidFill>
              </a:rPr>
              <a:t>Cost structure refers to the relationship between fixed and variable </a:t>
            </a:r>
            <a:r>
              <a:rPr lang="en-GB" sz="2400" b="0" dirty="0" smtClean="0">
                <a:solidFill>
                  <a:schemeClr val="tx2">
                    <a:lumMod val="75000"/>
                  </a:schemeClr>
                </a:solidFill>
              </a:rPr>
              <a:t>costs.</a:t>
            </a:r>
            <a:endParaRPr lang="en-GB" sz="2400" b="0" dirty="0">
              <a:solidFill>
                <a:schemeClr val="tx2">
                  <a:lumMod val="75000"/>
                </a:schemeClr>
              </a:solidFill>
            </a:endParaRPr>
          </a:p>
          <a:p>
            <a:pPr marL="457200" indent="-457200" algn="l">
              <a:buFont typeface="Wingdings" pitchFamily="2" charset="2"/>
              <a:buChar char="Ø"/>
            </a:pPr>
            <a:r>
              <a:rPr lang="en-GB" sz="2400" b="0" dirty="0">
                <a:solidFill>
                  <a:schemeClr val="tx2">
                    <a:lumMod val="75000"/>
                  </a:schemeClr>
                </a:solidFill>
              </a:rPr>
              <a:t>S</a:t>
            </a:r>
            <a:r>
              <a:rPr lang="en-GB" sz="2400" b="0" dirty="0" smtClean="0">
                <a:solidFill>
                  <a:schemeClr val="tx2">
                    <a:lumMod val="75000"/>
                  </a:schemeClr>
                </a:solidFill>
              </a:rPr>
              <a:t>ome business’s </a:t>
            </a:r>
            <a:r>
              <a:rPr lang="en-GB" sz="2400" b="0" dirty="0">
                <a:solidFill>
                  <a:schemeClr val="tx2">
                    <a:lumMod val="75000"/>
                  </a:schemeClr>
                </a:solidFill>
              </a:rPr>
              <a:t>costs are mainly variable and other businesses exhibit a majority of fixed </a:t>
            </a:r>
            <a:r>
              <a:rPr lang="en-GB" sz="2400" b="0" dirty="0" smtClean="0">
                <a:solidFill>
                  <a:schemeClr val="tx2">
                    <a:lumMod val="75000"/>
                  </a:schemeClr>
                </a:solidFill>
              </a:rPr>
              <a:t>costs.</a:t>
            </a:r>
          </a:p>
          <a:p>
            <a:pPr marL="457200" indent="-457200" algn="l">
              <a:buFont typeface="Wingdings" pitchFamily="2" charset="2"/>
              <a:buChar char="Ø"/>
            </a:pPr>
            <a:r>
              <a:rPr lang="en-GB" sz="2400" b="0" dirty="0">
                <a:solidFill>
                  <a:schemeClr val="tx2">
                    <a:lumMod val="75000"/>
                  </a:schemeClr>
                </a:solidFill>
              </a:rPr>
              <a:t>It is derived from the nature of the business itself and the way it was set up.</a:t>
            </a:r>
          </a:p>
          <a:p>
            <a:pPr marL="457200" indent="-457200" algn="l">
              <a:buFont typeface="Wingdings" pitchFamily="2" charset="2"/>
              <a:buChar char="Ø"/>
            </a:pPr>
            <a:r>
              <a:rPr lang="en-GB" sz="2400" b="0" dirty="0">
                <a:solidFill>
                  <a:schemeClr val="tx2">
                    <a:lumMod val="75000"/>
                  </a:schemeClr>
                </a:solidFill>
              </a:rPr>
              <a:t>This is a relative scale, where the focus is on the proportion of total costs that are either fixed or </a:t>
            </a:r>
            <a:r>
              <a:rPr lang="en-GB" sz="2400" b="0" dirty="0" smtClean="0">
                <a:solidFill>
                  <a:schemeClr val="tx2">
                    <a:lumMod val="75000"/>
                  </a:schemeClr>
                </a:solidFill>
              </a:rPr>
              <a:t>variable.</a:t>
            </a:r>
            <a:endParaRPr lang="en-GB" sz="2400" b="0" dirty="0">
              <a:solidFill>
                <a:schemeClr val="tx2">
                  <a:lumMod val="75000"/>
                </a:schemeClr>
              </a:solidFill>
            </a:endParaRPr>
          </a:p>
        </p:txBody>
      </p:sp>
    </p:spTree>
    <p:extLst>
      <p:ext uri="{BB962C8B-B14F-4D97-AF65-F5344CB8AC3E}">
        <p14:creationId xmlns:p14="http://schemas.microsoft.com/office/powerpoint/2010/main" xmlns="" val="248743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Cost structure and operational gearing</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204864"/>
            <a:ext cx="8064896" cy="3960440"/>
          </a:xfrm>
        </p:spPr>
        <p:txBody>
          <a:bodyPr>
            <a:noAutofit/>
          </a:bodyPr>
          <a:lstStyle/>
          <a:p>
            <a:pPr marL="457200" indent="-457200" algn="l">
              <a:buFont typeface="Wingdings" pitchFamily="2" charset="2"/>
              <a:buChar char="Ø"/>
            </a:pPr>
            <a:r>
              <a:rPr lang="en-GB" sz="2200" b="0" dirty="0">
                <a:solidFill>
                  <a:schemeClr val="tx2">
                    <a:lumMod val="75000"/>
                  </a:schemeClr>
                </a:solidFill>
              </a:rPr>
              <a:t>Cost structure </a:t>
            </a:r>
            <a:r>
              <a:rPr lang="en-GB" sz="2200" b="0" dirty="0" smtClean="0">
                <a:solidFill>
                  <a:schemeClr val="tx2">
                    <a:lumMod val="75000"/>
                  </a:schemeClr>
                </a:solidFill>
              </a:rPr>
              <a:t>is important because it affects the volatility of profits.</a:t>
            </a:r>
            <a:endParaRPr lang="en-GB" sz="2200" b="0" dirty="0">
              <a:solidFill>
                <a:schemeClr val="tx2">
                  <a:lumMod val="75000"/>
                </a:schemeClr>
              </a:solidFill>
            </a:endParaRPr>
          </a:p>
          <a:p>
            <a:pPr marL="457200" indent="-457200" algn="l">
              <a:buFont typeface="Wingdings" pitchFamily="2" charset="2"/>
              <a:buChar char="Ø"/>
            </a:pPr>
            <a:r>
              <a:rPr lang="en-GB" sz="2200" b="0" dirty="0" smtClean="0">
                <a:solidFill>
                  <a:schemeClr val="tx2">
                    <a:lumMod val="75000"/>
                  </a:schemeClr>
                </a:solidFill>
              </a:rPr>
              <a:t>Companies with high fixed costs experience greater variation in profits, relative to similar companies with low fixed costs.</a:t>
            </a:r>
          </a:p>
          <a:p>
            <a:pPr marL="457200" indent="-457200" algn="l">
              <a:buFont typeface="Wingdings" pitchFamily="2" charset="2"/>
              <a:buChar char="Ø"/>
            </a:pPr>
            <a:r>
              <a:rPr lang="en-US" sz="2200" b="0" dirty="0" smtClean="0">
                <a:solidFill>
                  <a:schemeClr val="tx2">
                    <a:lumMod val="75000"/>
                  </a:schemeClr>
                </a:solidFill>
              </a:rPr>
              <a:t>W</a:t>
            </a:r>
            <a:r>
              <a:rPr lang="en-GB" sz="2200" b="0" dirty="0" smtClean="0">
                <a:solidFill>
                  <a:schemeClr val="tx2">
                    <a:lumMod val="75000"/>
                  </a:schemeClr>
                </a:solidFill>
              </a:rPr>
              <a:t>hen sales increase profit increase faster and further with high fixed costs companies, but when sales decrease profit </a:t>
            </a:r>
            <a:r>
              <a:rPr lang="en-GB" sz="2200" b="0" i="1" dirty="0" smtClean="0">
                <a:solidFill>
                  <a:schemeClr val="tx2">
                    <a:lumMod val="75000"/>
                  </a:schemeClr>
                </a:solidFill>
              </a:rPr>
              <a:t>decreases </a:t>
            </a:r>
            <a:r>
              <a:rPr lang="en-GB" sz="2200" b="0" dirty="0" smtClean="0">
                <a:solidFill>
                  <a:schemeClr val="tx2">
                    <a:lumMod val="75000"/>
                  </a:schemeClr>
                </a:solidFill>
              </a:rPr>
              <a:t>further too.</a:t>
            </a:r>
          </a:p>
          <a:p>
            <a:pPr marL="457200" indent="-457200" algn="l">
              <a:buFont typeface="Wingdings" pitchFamily="2" charset="2"/>
              <a:buChar char="Ø"/>
            </a:pPr>
            <a:r>
              <a:rPr lang="en-GB" sz="2200" b="0" dirty="0" smtClean="0">
                <a:solidFill>
                  <a:schemeClr val="tx2">
                    <a:lumMod val="75000"/>
                  </a:schemeClr>
                </a:solidFill>
              </a:rPr>
              <a:t>Cost structure leads to a market orientation or a cost orientation in businesses.</a:t>
            </a:r>
          </a:p>
          <a:p>
            <a:pPr marL="457200" indent="-457200" algn="l">
              <a:buFont typeface="Wingdings" pitchFamily="2" charset="2"/>
              <a:buChar char="Ø"/>
            </a:pPr>
            <a:endParaRPr lang="en-GB" sz="2400" b="0" dirty="0" smtClean="0">
              <a:solidFill>
                <a:schemeClr val="tx2">
                  <a:lumMod val="75000"/>
                </a:schemeClr>
              </a:solidFill>
            </a:endParaRPr>
          </a:p>
        </p:txBody>
      </p:sp>
    </p:spTree>
    <p:extLst>
      <p:ext uri="{BB962C8B-B14F-4D97-AF65-F5344CB8AC3E}">
        <p14:creationId xmlns:p14="http://schemas.microsoft.com/office/powerpoint/2010/main" xmlns="" val="198664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Cost structure and operational gearing</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559" t="13176" r="28297" b="27196"/>
          <a:stretch/>
        </p:blipFill>
        <p:spPr bwMode="auto">
          <a:xfrm>
            <a:off x="827584" y="1988840"/>
            <a:ext cx="6524367" cy="4361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5246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Cost structure and operational gearing</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pic>
        <p:nvPicPr>
          <p:cNvPr id="1126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7000" t="42061" r="28772" b="17399"/>
          <a:stretch/>
        </p:blipFill>
        <p:spPr bwMode="auto">
          <a:xfrm>
            <a:off x="683568" y="2060848"/>
            <a:ext cx="8051996"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0003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Cost structure - industry examples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715" t="10980" r="14526" b="7432"/>
          <a:stretch/>
        </p:blipFill>
        <p:spPr bwMode="auto">
          <a:xfrm>
            <a:off x="913204" y="1988840"/>
            <a:ext cx="6681179" cy="4457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2091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Summary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8064896" cy="4032448"/>
          </a:xfrm>
        </p:spPr>
        <p:txBody>
          <a:bodyPr>
            <a:normAutofit fontScale="62500" lnSpcReduction="20000"/>
          </a:bodyPr>
          <a:lstStyle/>
          <a:p>
            <a:pPr marL="457200" indent="-457200" algn="l">
              <a:buFont typeface="Wingdings" pitchFamily="2" charset="2"/>
              <a:buChar char="Ø"/>
            </a:pPr>
            <a:r>
              <a:rPr lang="en-GB" b="0" dirty="0">
                <a:solidFill>
                  <a:schemeClr val="tx2">
                    <a:lumMod val="75000"/>
                  </a:schemeClr>
                </a:solidFill>
              </a:rPr>
              <a:t>Costs are the value of resources used up in the production of products and services and there are several ways of sub-dividing costs.</a:t>
            </a:r>
          </a:p>
          <a:p>
            <a:pPr marL="457200" indent="-457200" algn="l">
              <a:buFont typeface="Wingdings" pitchFamily="2" charset="2"/>
              <a:buChar char="Ø"/>
            </a:pPr>
            <a:r>
              <a:rPr lang="en-GB" b="0" dirty="0">
                <a:solidFill>
                  <a:schemeClr val="tx2">
                    <a:lumMod val="75000"/>
                  </a:schemeClr>
                </a:solidFill>
              </a:rPr>
              <a:t>Analysing cost behaviour reveals variable and fixed costs, which are fundamental to many management accounting techniques.</a:t>
            </a:r>
          </a:p>
          <a:p>
            <a:pPr marL="457200" indent="-457200" algn="l">
              <a:buFont typeface="Wingdings" pitchFamily="2" charset="2"/>
              <a:buChar char="Ø"/>
            </a:pPr>
            <a:r>
              <a:rPr lang="en-GB" b="0" dirty="0">
                <a:solidFill>
                  <a:schemeClr val="tx2">
                    <a:lumMod val="75000"/>
                  </a:schemeClr>
                </a:solidFill>
              </a:rPr>
              <a:t>A variety of costing techniques have been developed, including absorption and marginal costing, which are utilised in different decision contexts.</a:t>
            </a:r>
          </a:p>
          <a:p>
            <a:pPr marL="457200" indent="-457200" algn="l">
              <a:buFont typeface="Wingdings" pitchFamily="2" charset="2"/>
              <a:buChar char="Ø"/>
            </a:pPr>
            <a:r>
              <a:rPr lang="en-GB" b="0" dirty="0">
                <a:solidFill>
                  <a:schemeClr val="tx2">
                    <a:lumMod val="75000"/>
                  </a:schemeClr>
                </a:solidFill>
              </a:rPr>
              <a:t>Costs can be reported as unit values or in total, it is very important to understand the difference and the nature of any data used in decision making.</a:t>
            </a:r>
          </a:p>
          <a:p>
            <a:pPr marL="457200" indent="-457200" algn="l">
              <a:buFont typeface="Wingdings" pitchFamily="2" charset="2"/>
              <a:buChar char="Ø"/>
            </a:pPr>
            <a:r>
              <a:rPr lang="en-GB" b="0" dirty="0">
                <a:solidFill>
                  <a:schemeClr val="tx2">
                    <a:lumMod val="75000"/>
                  </a:schemeClr>
                </a:solidFill>
              </a:rPr>
              <a:t>The cost structure of a firm has significant impact on the market orientation and risk of the business</a:t>
            </a:r>
            <a:r>
              <a:rPr lang="en-GB" b="0" dirty="0" smtClean="0">
                <a:solidFill>
                  <a:schemeClr val="tx2">
                    <a:lumMod val="75000"/>
                  </a:schemeClr>
                </a:solidFill>
              </a:rPr>
              <a:t>.</a:t>
            </a:r>
            <a:endParaRPr lang="en-GB" b="0" dirty="0">
              <a:solidFill>
                <a:schemeClr val="tx2">
                  <a:lumMod val="75000"/>
                </a:schemeClr>
              </a:solidFill>
            </a:endParaRPr>
          </a:p>
        </p:txBody>
      </p:sp>
    </p:spTree>
    <p:extLst>
      <p:ext uri="{BB962C8B-B14F-4D97-AF65-F5344CB8AC3E}">
        <p14:creationId xmlns:p14="http://schemas.microsoft.com/office/powerpoint/2010/main" xmlns="" val="3782632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Classifying Costs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8064896" cy="3816424"/>
          </a:xfrm>
        </p:spPr>
        <p:txBody>
          <a:bodyPr>
            <a:normAutofit/>
          </a:bodyPr>
          <a:lstStyle/>
          <a:p>
            <a:pPr algn="l"/>
            <a:endParaRPr lang="en-GB" sz="6400" b="0" dirty="0" smtClean="0">
              <a:solidFill>
                <a:schemeClr val="tx2">
                  <a:lumMod val="75000"/>
                </a:schemeClr>
              </a:solidFill>
            </a:endParaRPr>
          </a:p>
          <a:p>
            <a:pPr algn="l"/>
            <a:endParaRPr lang="en-GB" sz="2600" dirty="0">
              <a:solidFill>
                <a:schemeClr val="tx2">
                  <a:lumMod val="75000"/>
                </a:schemeClr>
              </a:solidFill>
            </a:endParaRPr>
          </a:p>
          <a:p>
            <a:pPr algn="l"/>
            <a:endParaRPr lang="en-US" dirty="0">
              <a:solidFill>
                <a:schemeClr val="tx2">
                  <a:lumMod val="75000"/>
                </a:schemeClr>
              </a:solidFill>
            </a:endParaRPr>
          </a:p>
        </p:txBody>
      </p:sp>
      <p:pic>
        <p:nvPicPr>
          <p:cNvPr id="6" name="Picture 5" descr="Fig3_1.png"/>
          <p:cNvPicPr>
            <a:picLocks noChangeAspect="1"/>
          </p:cNvPicPr>
          <p:nvPr/>
        </p:nvPicPr>
        <p:blipFill>
          <a:blip r:embed="rId2" cstate="print"/>
          <a:stretch>
            <a:fillRect/>
          </a:stretch>
        </p:blipFill>
        <p:spPr>
          <a:xfrm>
            <a:off x="755575" y="1947543"/>
            <a:ext cx="7420135" cy="4217761"/>
          </a:xfrm>
          <a:prstGeom prst="rect">
            <a:avLst/>
          </a:prstGeom>
        </p:spPr>
      </p:pic>
    </p:spTree>
    <p:extLst>
      <p:ext uri="{BB962C8B-B14F-4D97-AF65-F5344CB8AC3E}">
        <p14:creationId xmlns:p14="http://schemas.microsoft.com/office/powerpoint/2010/main" xmlns="" val="3782632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Classifying </a:t>
            </a:r>
            <a:r>
              <a:rPr lang="en-GB" b="1" dirty="0">
                <a:solidFill>
                  <a:schemeClr val="bg1"/>
                </a:solidFill>
              </a:rPr>
              <a:t>Costs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8064896" cy="3816424"/>
          </a:xfrm>
        </p:spPr>
        <p:txBody>
          <a:bodyPr>
            <a:normAutofit fontScale="32500" lnSpcReduction="20000"/>
          </a:bodyPr>
          <a:lstStyle/>
          <a:p>
            <a:pPr algn="l"/>
            <a:endParaRPr lang="en-GB" sz="5000" b="0" dirty="0" smtClean="0">
              <a:solidFill>
                <a:schemeClr val="tx2">
                  <a:lumMod val="75000"/>
                </a:schemeClr>
              </a:solidFill>
            </a:endParaRPr>
          </a:p>
          <a:p>
            <a:pPr marL="457200" indent="-457200" algn="l">
              <a:buFont typeface="Wingdings" pitchFamily="2" charset="2"/>
              <a:buChar char="Ø"/>
            </a:pPr>
            <a:r>
              <a:rPr lang="en-GB" sz="7200" dirty="0" smtClean="0">
                <a:solidFill>
                  <a:schemeClr val="tx2">
                    <a:lumMod val="75000"/>
                  </a:schemeClr>
                </a:solidFill>
              </a:rPr>
              <a:t>Basic Elements of Cost </a:t>
            </a:r>
            <a:r>
              <a:rPr lang="en-GB" sz="7200" b="0" dirty="0" smtClean="0">
                <a:solidFill>
                  <a:schemeClr val="tx2">
                    <a:lumMod val="75000"/>
                  </a:schemeClr>
                </a:solidFill>
              </a:rPr>
              <a:t>- </a:t>
            </a:r>
            <a:r>
              <a:rPr lang="en-GB" sz="6200" b="0" dirty="0" smtClean="0">
                <a:solidFill>
                  <a:schemeClr val="tx2">
                    <a:lumMod val="75000"/>
                  </a:schemeClr>
                </a:solidFill>
              </a:rPr>
              <a:t>identified </a:t>
            </a:r>
            <a:r>
              <a:rPr lang="en-GB" sz="6200" b="0" dirty="0">
                <a:solidFill>
                  <a:schemeClr val="tx2">
                    <a:lumMod val="75000"/>
                  </a:schemeClr>
                </a:solidFill>
              </a:rPr>
              <a:t>in terms of the basic resources of materials, labour and expenses necessary to produce a product or </a:t>
            </a:r>
            <a:r>
              <a:rPr lang="en-GB" sz="6200" b="0" dirty="0" smtClean="0">
                <a:solidFill>
                  <a:schemeClr val="tx2">
                    <a:lumMod val="75000"/>
                  </a:schemeClr>
                </a:solidFill>
              </a:rPr>
              <a:t>service</a:t>
            </a:r>
          </a:p>
          <a:p>
            <a:pPr algn="l"/>
            <a:r>
              <a:rPr lang="en-GB" sz="6200" b="0" dirty="0" smtClean="0">
                <a:solidFill>
                  <a:schemeClr val="tx2">
                    <a:lumMod val="75000"/>
                  </a:schemeClr>
                </a:solidFill>
              </a:rPr>
              <a:t> </a:t>
            </a:r>
            <a:endParaRPr lang="en-GB" sz="6200" b="0" dirty="0">
              <a:solidFill>
                <a:schemeClr val="tx2">
                  <a:lumMod val="75000"/>
                </a:schemeClr>
              </a:solidFill>
            </a:endParaRPr>
          </a:p>
          <a:p>
            <a:pPr marL="457200" indent="-457200" algn="l">
              <a:buFont typeface="Wingdings" pitchFamily="2" charset="2"/>
              <a:buChar char="Ø"/>
            </a:pPr>
            <a:r>
              <a:rPr lang="en-GB" sz="7200" dirty="0" smtClean="0">
                <a:solidFill>
                  <a:schemeClr val="tx2">
                    <a:lumMod val="75000"/>
                  </a:schemeClr>
                </a:solidFill>
              </a:rPr>
              <a:t>Direct and Indirect Costs </a:t>
            </a:r>
            <a:r>
              <a:rPr lang="en-GB" sz="7200" b="0" dirty="0" smtClean="0">
                <a:solidFill>
                  <a:schemeClr val="tx2">
                    <a:lumMod val="75000"/>
                  </a:schemeClr>
                </a:solidFill>
              </a:rPr>
              <a:t>- </a:t>
            </a:r>
            <a:r>
              <a:rPr lang="en-GB" sz="6200" b="0" dirty="0" smtClean="0">
                <a:solidFill>
                  <a:schemeClr val="tx2">
                    <a:lumMod val="75000"/>
                  </a:schemeClr>
                </a:solidFill>
              </a:rPr>
              <a:t>attributed </a:t>
            </a:r>
            <a:r>
              <a:rPr lang="en-GB" sz="6200" b="0" dirty="0">
                <a:solidFill>
                  <a:schemeClr val="tx2">
                    <a:lumMod val="75000"/>
                  </a:schemeClr>
                </a:solidFill>
              </a:rPr>
              <a:t>or assigned to a specific product or service. This method of classification is used for management control purposes </a:t>
            </a:r>
          </a:p>
          <a:p>
            <a:pPr algn="l"/>
            <a:endParaRPr lang="en-GB" sz="7200" b="0" dirty="0" smtClean="0">
              <a:solidFill>
                <a:schemeClr val="tx2">
                  <a:lumMod val="75000"/>
                </a:schemeClr>
              </a:solidFill>
            </a:endParaRPr>
          </a:p>
          <a:p>
            <a:pPr marL="457200" indent="-457200" algn="l">
              <a:buFont typeface="Wingdings" pitchFamily="2" charset="2"/>
              <a:buChar char="Ø"/>
            </a:pPr>
            <a:r>
              <a:rPr lang="en-GB" sz="7200" dirty="0" smtClean="0">
                <a:solidFill>
                  <a:schemeClr val="tx2">
                    <a:lumMod val="75000"/>
                  </a:schemeClr>
                </a:solidFill>
              </a:rPr>
              <a:t>Cost behaviour </a:t>
            </a:r>
            <a:r>
              <a:rPr lang="en-GB" sz="7200" b="0" dirty="0" smtClean="0">
                <a:solidFill>
                  <a:schemeClr val="tx2">
                    <a:lumMod val="75000"/>
                  </a:schemeClr>
                </a:solidFill>
              </a:rPr>
              <a:t>- </a:t>
            </a:r>
            <a:r>
              <a:rPr lang="en-GB" sz="6200" b="0" dirty="0">
                <a:solidFill>
                  <a:schemeClr val="tx2">
                    <a:lumMod val="75000"/>
                  </a:schemeClr>
                </a:solidFill>
              </a:rPr>
              <a:t>relating to </a:t>
            </a:r>
            <a:r>
              <a:rPr lang="en-GB" sz="6200" b="0" dirty="0" smtClean="0">
                <a:solidFill>
                  <a:schemeClr val="tx2">
                    <a:lumMod val="75000"/>
                  </a:schemeClr>
                </a:solidFill>
              </a:rPr>
              <a:t>behaviour, how </a:t>
            </a:r>
            <a:r>
              <a:rPr lang="en-GB" sz="6200" b="0" dirty="0">
                <a:solidFill>
                  <a:schemeClr val="tx2">
                    <a:lumMod val="75000"/>
                  </a:schemeClr>
                </a:solidFill>
              </a:rPr>
              <a:t>costs behave in different </a:t>
            </a:r>
            <a:r>
              <a:rPr lang="en-GB" sz="6200" b="0" dirty="0" smtClean="0">
                <a:solidFill>
                  <a:schemeClr val="tx2">
                    <a:lumMod val="75000"/>
                  </a:schemeClr>
                </a:solidFill>
              </a:rPr>
              <a:t>circumstances. Probably </a:t>
            </a:r>
            <a:r>
              <a:rPr lang="en-GB" sz="6200" b="0" dirty="0">
                <a:solidFill>
                  <a:schemeClr val="tx2">
                    <a:lumMod val="75000"/>
                  </a:schemeClr>
                </a:solidFill>
              </a:rPr>
              <a:t>the most useful and important for </a:t>
            </a:r>
            <a:r>
              <a:rPr lang="en-GB" sz="6200" b="0" dirty="0" smtClean="0">
                <a:solidFill>
                  <a:schemeClr val="tx2">
                    <a:lumMod val="75000"/>
                  </a:schemeClr>
                </a:solidFill>
              </a:rPr>
              <a:t>managers, </a:t>
            </a:r>
            <a:r>
              <a:rPr lang="en-GB" sz="6200" b="0" dirty="0">
                <a:solidFill>
                  <a:schemeClr val="tx2">
                    <a:lumMod val="75000"/>
                  </a:schemeClr>
                </a:solidFill>
              </a:rPr>
              <a:t>used for management planning and decision-making. </a:t>
            </a:r>
            <a:endParaRPr lang="en-GB" sz="2600" dirty="0">
              <a:solidFill>
                <a:schemeClr val="tx2">
                  <a:lumMod val="75000"/>
                </a:schemeClr>
              </a:solidFill>
            </a:endParaRPr>
          </a:p>
          <a:p>
            <a:pPr algn="l"/>
            <a:endParaRPr lang="en-US" dirty="0">
              <a:solidFill>
                <a:schemeClr val="tx2">
                  <a:lumMod val="75000"/>
                </a:schemeClr>
              </a:solidFill>
            </a:endParaRPr>
          </a:p>
        </p:txBody>
      </p:sp>
    </p:spTree>
    <p:extLst>
      <p:ext uri="{BB962C8B-B14F-4D97-AF65-F5344CB8AC3E}">
        <p14:creationId xmlns:p14="http://schemas.microsoft.com/office/powerpoint/2010/main" xmlns="" val="917732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Direct and Indirect Costs</a:t>
            </a:r>
            <a:br>
              <a:rPr lang="en-US" b="1" dirty="0" smtClean="0">
                <a:solidFill>
                  <a:schemeClr val="bg1"/>
                </a:solidFill>
              </a:rPr>
            </a:br>
            <a:endParaRPr lang="en-US" b="1"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4161238049"/>
              </p:ext>
            </p:extLst>
          </p:nvPr>
        </p:nvGraphicFramePr>
        <p:xfrm>
          <a:off x="611560" y="2276872"/>
          <a:ext cx="8379413" cy="3744416"/>
        </p:xfrm>
        <a:graphic>
          <a:graphicData uri="http://schemas.openxmlformats.org/presentationml/2006/ole">
            <p:oleObj spid="_x0000_s1048" name="Document" r:id="rId3" imgW="5613480" imgH="1883160" progId="Word.Document.12">
              <p:link updateAutomatic="1"/>
            </p:oleObj>
          </a:graphicData>
        </a:graphic>
      </p:graphicFrame>
    </p:spTree>
    <p:extLst>
      <p:ext uri="{BB962C8B-B14F-4D97-AF65-F5344CB8AC3E}">
        <p14:creationId xmlns:p14="http://schemas.microsoft.com/office/powerpoint/2010/main" xmlns="" val="3782632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Absorption Costing</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8064896" cy="3960440"/>
          </a:xfrm>
        </p:spPr>
        <p:txBody>
          <a:bodyPr>
            <a:normAutofit fontScale="40000" lnSpcReduction="20000"/>
          </a:bodyPr>
          <a:lstStyle/>
          <a:p>
            <a:pPr marL="457200" indent="-457200" algn="l">
              <a:buFont typeface="Wingdings" pitchFamily="2" charset="2"/>
              <a:buChar char="Ø"/>
            </a:pPr>
            <a:r>
              <a:rPr lang="en-GB" sz="6300" b="0" dirty="0" smtClean="0">
                <a:solidFill>
                  <a:schemeClr val="tx2">
                    <a:lumMod val="75000"/>
                  </a:schemeClr>
                </a:solidFill>
              </a:rPr>
              <a:t>Absorption </a:t>
            </a:r>
            <a:r>
              <a:rPr lang="en-GB" sz="6300" b="0" dirty="0">
                <a:solidFill>
                  <a:schemeClr val="tx2">
                    <a:lumMod val="75000"/>
                  </a:schemeClr>
                </a:solidFill>
              </a:rPr>
              <a:t>costing is an approach to costing that attempts to identify the full cost of a product or service</a:t>
            </a:r>
            <a:r>
              <a:rPr lang="en-GB" sz="6300" b="0" dirty="0" smtClean="0">
                <a:solidFill>
                  <a:schemeClr val="tx2">
                    <a:lumMod val="75000"/>
                  </a:schemeClr>
                </a:solidFill>
              </a:rPr>
              <a:t>.</a:t>
            </a:r>
          </a:p>
          <a:p>
            <a:pPr marL="457200" indent="-457200" algn="l">
              <a:buFont typeface="Wingdings" pitchFamily="2" charset="2"/>
              <a:buChar char="Ø"/>
            </a:pPr>
            <a:r>
              <a:rPr lang="en-GB" sz="6300" b="0" dirty="0" smtClean="0">
                <a:solidFill>
                  <a:schemeClr val="tx2">
                    <a:lumMod val="75000"/>
                  </a:schemeClr>
                </a:solidFill>
              </a:rPr>
              <a:t>Determining </a:t>
            </a:r>
            <a:r>
              <a:rPr lang="en-GB" sz="6300" b="0" dirty="0">
                <a:solidFill>
                  <a:schemeClr val="tx2">
                    <a:lumMod val="75000"/>
                  </a:schemeClr>
                </a:solidFill>
              </a:rPr>
              <a:t>full costs requires the </a:t>
            </a:r>
            <a:r>
              <a:rPr lang="en-GB" sz="6100" b="0" dirty="0">
                <a:solidFill>
                  <a:schemeClr val="tx2">
                    <a:lumMod val="75000"/>
                  </a:schemeClr>
                </a:solidFill>
              </a:rPr>
              <a:t>identification of direct costs and the allocation of indirect costs. </a:t>
            </a:r>
            <a:endParaRPr lang="en-GB" sz="6100" b="0" dirty="0" smtClean="0">
              <a:solidFill>
                <a:schemeClr val="tx2">
                  <a:lumMod val="75000"/>
                </a:schemeClr>
              </a:solidFill>
            </a:endParaRPr>
          </a:p>
          <a:p>
            <a:pPr marL="457200" indent="-457200" algn="l">
              <a:buFont typeface="Wingdings" pitchFamily="2" charset="2"/>
              <a:buChar char="Ø"/>
            </a:pPr>
            <a:r>
              <a:rPr lang="en-GB" sz="6100" b="0" dirty="0" smtClean="0">
                <a:solidFill>
                  <a:schemeClr val="tx2">
                    <a:lumMod val="75000"/>
                  </a:schemeClr>
                </a:solidFill>
              </a:rPr>
              <a:t>This </a:t>
            </a:r>
            <a:r>
              <a:rPr lang="en-GB" sz="6100" b="0" dirty="0">
                <a:solidFill>
                  <a:schemeClr val="tx2">
                    <a:lumMod val="75000"/>
                  </a:schemeClr>
                </a:solidFill>
              </a:rPr>
              <a:t>can be used to help set prices and evaluate </a:t>
            </a:r>
            <a:r>
              <a:rPr lang="en-GB" sz="6100" b="0" dirty="0" smtClean="0">
                <a:solidFill>
                  <a:schemeClr val="tx2">
                    <a:lumMod val="75000"/>
                  </a:schemeClr>
                </a:solidFill>
              </a:rPr>
              <a:t>profitability.</a:t>
            </a:r>
          </a:p>
          <a:p>
            <a:pPr marL="457200" indent="-457200" algn="l">
              <a:buFont typeface="Wingdings" pitchFamily="2" charset="2"/>
              <a:buChar char="Ø"/>
            </a:pPr>
            <a:r>
              <a:rPr lang="en-GB" sz="6100" b="0" dirty="0" smtClean="0">
                <a:solidFill>
                  <a:schemeClr val="tx2">
                    <a:lumMod val="75000"/>
                  </a:schemeClr>
                </a:solidFill>
              </a:rPr>
              <a:t>The basis of allocation can affect the cost, e.g. on a cruise liner per cabin, or per meter squared of cabin space, will yield different results.</a:t>
            </a:r>
            <a:endParaRPr lang="en-GB" sz="6100" b="0" dirty="0">
              <a:solidFill>
                <a:schemeClr val="tx2">
                  <a:lumMod val="75000"/>
                </a:schemeClr>
              </a:solidFill>
            </a:endParaRPr>
          </a:p>
          <a:p>
            <a:pPr algn="l"/>
            <a:endParaRPr lang="en-GB" sz="6100" b="0" dirty="0">
              <a:solidFill>
                <a:schemeClr val="tx2">
                  <a:lumMod val="75000"/>
                </a:schemeClr>
              </a:solidFill>
            </a:endParaRPr>
          </a:p>
          <a:p>
            <a:pPr algn="l"/>
            <a:endParaRPr lang="en-US" dirty="0">
              <a:solidFill>
                <a:schemeClr val="tx2">
                  <a:lumMod val="75000"/>
                </a:schemeClr>
              </a:solidFill>
            </a:endParaRPr>
          </a:p>
        </p:txBody>
      </p:sp>
    </p:spTree>
    <p:extLst>
      <p:ext uri="{BB962C8B-B14F-4D97-AF65-F5344CB8AC3E}">
        <p14:creationId xmlns:p14="http://schemas.microsoft.com/office/powerpoint/2010/main" xmlns="" val="969448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Variable Cost</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7848872" cy="792088"/>
          </a:xfrm>
        </p:spPr>
        <p:txBody>
          <a:bodyPr>
            <a:normAutofit fontScale="25000" lnSpcReduction="20000"/>
          </a:bodyPr>
          <a:lstStyle/>
          <a:p>
            <a:pPr marL="457200" indent="-457200" algn="l">
              <a:buFont typeface="Wingdings" pitchFamily="2" charset="2"/>
              <a:buChar char="Ø"/>
            </a:pPr>
            <a:r>
              <a:rPr lang="en-GB" sz="9600" b="0" dirty="0" smtClean="0">
                <a:solidFill>
                  <a:schemeClr val="tx2">
                    <a:lumMod val="75000"/>
                  </a:schemeClr>
                </a:solidFill>
              </a:rPr>
              <a:t>A </a:t>
            </a:r>
            <a:r>
              <a:rPr lang="en-GB" sz="9600" b="0" dirty="0">
                <a:solidFill>
                  <a:schemeClr val="tx2">
                    <a:lumMod val="75000"/>
                  </a:schemeClr>
                </a:solidFill>
              </a:rPr>
              <a:t>variable cost in total </a:t>
            </a:r>
            <a:r>
              <a:rPr lang="en-GB" sz="9600" b="0" dirty="0" smtClean="0">
                <a:solidFill>
                  <a:schemeClr val="tx2">
                    <a:lumMod val="75000"/>
                  </a:schemeClr>
                </a:solidFill>
              </a:rPr>
              <a:t>varies </a:t>
            </a:r>
            <a:r>
              <a:rPr lang="en-GB" sz="9600" b="0" dirty="0">
                <a:solidFill>
                  <a:schemeClr val="tx2">
                    <a:lumMod val="75000"/>
                  </a:schemeClr>
                </a:solidFill>
              </a:rPr>
              <a:t>in direct proportion to changes in volume of </a:t>
            </a:r>
            <a:r>
              <a:rPr lang="en-GB" sz="9600" b="0" dirty="0" smtClean="0">
                <a:solidFill>
                  <a:schemeClr val="tx2">
                    <a:lumMod val="75000"/>
                  </a:schemeClr>
                </a:solidFill>
              </a:rPr>
              <a:t>activity</a:t>
            </a:r>
          </a:p>
          <a:p>
            <a:pPr marL="457200" indent="-457200" algn="l">
              <a:buFont typeface="Wingdings" pitchFamily="2" charset="2"/>
              <a:buChar char="Ø"/>
            </a:pPr>
            <a:endParaRPr lang="en-GB" sz="6600" b="0" dirty="0" smtClean="0">
              <a:solidFill>
                <a:schemeClr val="tx2">
                  <a:lumMod val="75000"/>
                </a:schemeClr>
              </a:solidFill>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055" t="33108" r="22979" b="13176"/>
          <a:stretch/>
        </p:blipFill>
        <p:spPr bwMode="auto">
          <a:xfrm>
            <a:off x="1043608" y="2931326"/>
            <a:ext cx="6991672" cy="3353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2741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Fixed Cost</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7848872" cy="936104"/>
          </a:xfrm>
        </p:spPr>
        <p:txBody>
          <a:bodyPr>
            <a:normAutofit fontScale="25000" lnSpcReduction="20000"/>
          </a:bodyPr>
          <a:lstStyle/>
          <a:p>
            <a:pPr marL="457200" indent="-457200" algn="l">
              <a:buFont typeface="Wingdings" pitchFamily="2" charset="2"/>
              <a:buChar char="Ø"/>
            </a:pPr>
            <a:r>
              <a:rPr lang="en-GB" sz="7200" b="0" dirty="0" smtClean="0">
                <a:solidFill>
                  <a:schemeClr val="tx2">
                    <a:lumMod val="75000"/>
                  </a:schemeClr>
                </a:solidFill>
              </a:rPr>
              <a:t>A fixed </a:t>
            </a:r>
            <a:r>
              <a:rPr lang="en-GB" sz="7200" b="0" dirty="0">
                <a:solidFill>
                  <a:schemeClr val="tx2">
                    <a:lumMod val="75000"/>
                  </a:schemeClr>
                </a:solidFill>
              </a:rPr>
              <a:t>cost is one which in total accrues in relation to the passage of time and that, within limits, tends to be unaffected by fluctuations in activity (output or turnover) </a:t>
            </a:r>
          </a:p>
          <a:p>
            <a:pPr marL="457200" indent="-457200" algn="l">
              <a:buFont typeface="Wingdings" pitchFamily="2" charset="2"/>
              <a:buChar char="Ø"/>
            </a:pPr>
            <a:endParaRPr lang="en-GB" sz="6600" b="0" dirty="0" smtClean="0">
              <a:solidFill>
                <a:schemeClr val="tx2">
                  <a:lumMod val="75000"/>
                </a:schemeClr>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530" t="26689" r="19275" b="13006"/>
          <a:stretch/>
        </p:blipFill>
        <p:spPr bwMode="auto">
          <a:xfrm>
            <a:off x="1259632" y="2814276"/>
            <a:ext cx="6929887" cy="3549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051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6694512" cy="1656183"/>
          </a:xfrm>
          <a:solidFill>
            <a:schemeClr val="tx2">
              <a:lumMod val="50000"/>
            </a:schemeClr>
          </a:solidFill>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Semi-variable Cost</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Subtitle 2"/>
          <p:cNvSpPr>
            <a:spLocks noGrp="1"/>
          </p:cNvSpPr>
          <p:nvPr>
            <p:ph type="subTitle" idx="1"/>
          </p:nvPr>
        </p:nvSpPr>
        <p:spPr>
          <a:xfrm>
            <a:off x="683568" y="2060848"/>
            <a:ext cx="7848872" cy="1080120"/>
          </a:xfrm>
        </p:spPr>
        <p:txBody>
          <a:bodyPr>
            <a:normAutofit fontScale="25000" lnSpcReduction="20000"/>
          </a:bodyPr>
          <a:lstStyle/>
          <a:p>
            <a:pPr marL="457200" indent="-457200" algn="l">
              <a:buFont typeface="Wingdings" pitchFamily="2" charset="2"/>
              <a:buChar char="Ø"/>
            </a:pPr>
            <a:r>
              <a:rPr lang="en-GB" sz="9600" b="0" dirty="0">
                <a:solidFill>
                  <a:schemeClr val="tx2">
                    <a:lumMod val="75000"/>
                  </a:schemeClr>
                </a:solidFill>
              </a:rPr>
              <a:t>S</a:t>
            </a:r>
            <a:r>
              <a:rPr lang="en-GB" sz="9600" b="0" dirty="0" smtClean="0">
                <a:solidFill>
                  <a:schemeClr val="tx2">
                    <a:lumMod val="75000"/>
                  </a:schemeClr>
                </a:solidFill>
              </a:rPr>
              <a:t>emi</a:t>
            </a:r>
            <a:r>
              <a:rPr lang="en-GB" sz="9600" b="0" dirty="0">
                <a:solidFill>
                  <a:schemeClr val="tx2">
                    <a:lumMod val="75000"/>
                  </a:schemeClr>
                </a:solidFill>
              </a:rPr>
              <a:t>-variable (or mixed) costs that contain both fixed and variable </a:t>
            </a:r>
            <a:r>
              <a:rPr lang="en-GB" sz="9600" b="0" dirty="0" smtClean="0">
                <a:solidFill>
                  <a:schemeClr val="tx2">
                    <a:lumMod val="75000"/>
                  </a:schemeClr>
                </a:solidFill>
              </a:rPr>
              <a:t>elements, so is </a:t>
            </a:r>
            <a:r>
              <a:rPr lang="en-GB" sz="9600" b="0" dirty="0">
                <a:solidFill>
                  <a:schemeClr val="tx2">
                    <a:lumMod val="75000"/>
                  </a:schemeClr>
                </a:solidFill>
              </a:rPr>
              <a:t>partly affected by fluctuations in volume </a:t>
            </a:r>
            <a:r>
              <a:rPr lang="en-GB" sz="9600" b="0" dirty="0" smtClean="0">
                <a:solidFill>
                  <a:schemeClr val="tx2">
                    <a:lumMod val="75000"/>
                  </a:schemeClr>
                </a:solidFill>
              </a:rPr>
              <a:t>activity.</a:t>
            </a:r>
            <a:endParaRPr lang="en-GB" sz="9600" b="0" dirty="0">
              <a:solidFill>
                <a:schemeClr val="tx2">
                  <a:lumMod val="75000"/>
                </a:schemeClr>
              </a:solidFill>
            </a:endParaRPr>
          </a:p>
          <a:p>
            <a:pPr marL="457200" indent="-457200" algn="l">
              <a:buFont typeface="Wingdings" pitchFamily="2" charset="2"/>
              <a:buChar char="Ø"/>
            </a:pPr>
            <a:endParaRPr lang="en-GB" sz="6600" b="0" dirty="0" smtClean="0">
              <a:solidFill>
                <a:schemeClr val="tx2">
                  <a:lumMod val="75000"/>
                </a:schemeClr>
              </a:solidFill>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435" t="20270" r="18895" b="19088"/>
          <a:stretch/>
        </p:blipFill>
        <p:spPr bwMode="auto">
          <a:xfrm>
            <a:off x="1331640" y="3140968"/>
            <a:ext cx="6350135" cy="3247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6013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999</Words>
  <Application>Microsoft Office PowerPoint</Application>
  <PresentationFormat>On-screen Show (4:3)</PresentationFormat>
  <Paragraphs>110</Paragraphs>
  <Slides>26</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26</vt:i4>
      </vt:variant>
    </vt:vector>
  </HeadingPairs>
  <TitlesOfParts>
    <vt:vector size="28" baseType="lpstr">
      <vt:lpstr>Office Theme</vt:lpstr>
      <vt:lpstr>\\localhost\Users\helen\Documents\Helen's Work Files\A Research\New Book SMA Jonesetal\PowerpointSlides\Macintosh HD:Users:helen:Documents:Helen's Work Files:A Research:New Book SMA Jonesetal:Final Manuscript:managerial Accounting Manuscript July 2012.docx!OLE_LINK3</vt:lpstr>
      <vt:lpstr> Chapter 3</vt:lpstr>
      <vt:lpstr> Objectives </vt:lpstr>
      <vt:lpstr> Classifying Costs </vt:lpstr>
      <vt:lpstr> Classifying Costs </vt:lpstr>
      <vt:lpstr> Direct and Indirect Costs </vt:lpstr>
      <vt:lpstr> Absorption Costing </vt:lpstr>
      <vt:lpstr> Variable Cost </vt:lpstr>
      <vt:lpstr> Fixed Cost </vt:lpstr>
      <vt:lpstr> Semi-variable Cost </vt:lpstr>
      <vt:lpstr> Relevant Range</vt:lpstr>
      <vt:lpstr> Relevant Range</vt:lpstr>
      <vt:lpstr>Cost functions and cost estimation </vt:lpstr>
      <vt:lpstr>Cost functions and cost estimation </vt:lpstr>
      <vt:lpstr> Total costs and unit costs </vt:lpstr>
      <vt:lpstr> Total costs and unit costs </vt:lpstr>
      <vt:lpstr> Illustrative Example:  Paris Tours </vt:lpstr>
      <vt:lpstr> Illustrative Example </vt:lpstr>
      <vt:lpstr> Illustrative Example  Paris Tours </vt:lpstr>
      <vt:lpstr> Illustrative Example  Paris Tours </vt:lpstr>
      <vt:lpstr> Illustrative Example  Paris Tours </vt:lpstr>
      <vt:lpstr> Cost structure and operational gearing </vt:lpstr>
      <vt:lpstr> Cost structure and operational gearing </vt:lpstr>
      <vt:lpstr> Cost structure and operational gearing </vt:lpstr>
      <vt:lpstr> Cost structure and operational gearing </vt:lpstr>
      <vt:lpstr> Cost structure - industry examples </vt:lpstr>
      <vt:lpstr> 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TAJ</dc:creator>
  <cp:lastModifiedBy> </cp:lastModifiedBy>
  <cp:revision>44</cp:revision>
  <dcterms:created xsi:type="dcterms:W3CDTF">2012-08-01T20:46:07Z</dcterms:created>
  <dcterms:modified xsi:type="dcterms:W3CDTF">2012-09-13T21:46:30Z</dcterms:modified>
</cp:coreProperties>
</file>